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338" r:id="rId3"/>
    <p:sldId id="311" r:id="rId4"/>
    <p:sldId id="463" r:id="rId5"/>
    <p:sldId id="294" r:id="rId6"/>
    <p:sldId id="349" r:id="rId7"/>
    <p:sldId id="296" r:id="rId8"/>
    <p:sldId id="373" r:id="rId9"/>
    <p:sldId id="297" r:id="rId10"/>
    <p:sldId id="444" r:id="rId11"/>
    <p:sldId id="464" r:id="rId12"/>
    <p:sldId id="332" r:id="rId13"/>
    <p:sldId id="348" r:id="rId14"/>
    <p:sldId id="443" r:id="rId15"/>
    <p:sldId id="427" r:id="rId16"/>
    <p:sldId id="299" r:id="rId17"/>
    <p:sldId id="334" r:id="rId18"/>
    <p:sldId id="438" r:id="rId19"/>
    <p:sldId id="452" r:id="rId20"/>
    <p:sldId id="462" r:id="rId21"/>
    <p:sldId id="439" r:id="rId22"/>
    <p:sldId id="450" r:id="rId23"/>
    <p:sldId id="465" r:id="rId24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A94E68D-7001-4154-BAC7-5BD4E8922DD6}">
          <p14:sldIdLst>
            <p14:sldId id="256"/>
          </p14:sldIdLst>
        </p14:section>
        <p14:section name="Presentation by TF" id="{BA844094-E2B9-4AB6-B8AE-E459AD76727C}">
          <p14:sldIdLst>
            <p14:sldId id="338"/>
            <p14:sldId id="311"/>
            <p14:sldId id="463"/>
            <p14:sldId id="294"/>
            <p14:sldId id="349"/>
            <p14:sldId id="296"/>
            <p14:sldId id="373"/>
            <p14:sldId id="297"/>
            <p14:sldId id="444"/>
            <p14:sldId id="464"/>
            <p14:sldId id="332"/>
            <p14:sldId id="348"/>
            <p14:sldId id="443"/>
            <p14:sldId id="427"/>
            <p14:sldId id="299"/>
            <p14:sldId id="334"/>
            <p14:sldId id="438"/>
            <p14:sldId id="452"/>
            <p14:sldId id="462"/>
            <p14:sldId id="439"/>
            <p14:sldId id="450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0000FF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95320" autoAdjust="0"/>
  </p:normalViewPr>
  <p:slideViewPr>
    <p:cSldViewPr>
      <p:cViewPr varScale="1">
        <p:scale>
          <a:sx n="115" d="100"/>
          <a:sy n="115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7FA22-EF86-4891-A037-E6A5E6F91DC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5DB94B74-5B71-47A5-925B-EA49EFBC7FBC}">
      <dgm:prSet phldrT="[文字]" custT="1"/>
      <dgm:spPr/>
      <dgm:t>
        <a:bodyPr/>
        <a:lstStyle/>
        <a:p>
          <a:pPr algn="ctr"/>
          <a:r>
            <a:rPr lang="en-US" altLang="zh-TW" sz="2400" b="1" dirty="0" smtClean="0"/>
            <a:t>Whole-person Development</a:t>
          </a:r>
          <a:endParaRPr lang="zh-TW" altLang="en-US" sz="2400" b="1" dirty="0"/>
        </a:p>
      </dgm:t>
    </dgm:pt>
    <dgm:pt modelId="{290AE1F8-1AD8-460B-A331-8573909231B3}" type="parTrans" cxnId="{CE662F55-2FD6-4886-A696-7397B43FFD42}">
      <dgm:prSet/>
      <dgm:spPr/>
      <dgm:t>
        <a:bodyPr/>
        <a:lstStyle/>
        <a:p>
          <a:endParaRPr lang="zh-TW" altLang="en-US"/>
        </a:p>
      </dgm:t>
    </dgm:pt>
    <dgm:pt modelId="{6348AE29-6CF1-4ADB-9C0E-AC16414B7598}" type="sibTrans" cxnId="{CE662F55-2FD6-4886-A696-7397B43FFD42}">
      <dgm:prSet/>
      <dgm:spPr/>
      <dgm:t>
        <a:bodyPr/>
        <a:lstStyle/>
        <a:p>
          <a:endParaRPr lang="zh-TW" altLang="en-US"/>
        </a:p>
      </dgm:t>
    </dgm:pt>
    <dgm:pt modelId="{EE183115-59C6-483C-B834-B683A0A73433}">
      <dgm:prSet phldrT="[文字]" custT="1"/>
      <dgm:spPr/>
      <dgm:t>
        <a:bodyPr/>
        <a:lstStyle/>
        <a:p>
          <a:r>
            <a:rPr lang="en-US" altLang="zh-TW" sz="2400" b="1" dirty="0" smtClean="0"/>
            <a:t>Values Education</a:t>
          </a:r>
          <a:endParaRPr lang="zh-TW" altLang="en-US" sz="2400" b="1" dirty="0"/>
        </a:p>
      </dgm:t>
    </dgm:pt>
    <dgm:pt modelId="{8D5D61AE-1195-4A6F-9B99-F1A7015D78AD}" type="parTrans" cxnId="{565546C7-72F1-43E7-889B-8B3B64903D37}">
      <dgm:prSet/>
      <dgm:spPr/>
      <dgm:t>
        <a:bodyPr/>
        <a:lstStyle/>
        <a:p>
          <a:endParaRPr lang="zh-TW" altLang="en-US"/>
        </a:p>
      </dgm:t>
    </dgm:pt>
    <dgm:pt modelId="{79C08638-2559-4D69-A48C-7021F7F6F8B1}" type="sibTrans" cxnId="{565546C7-72F1-43E7-889B-8B3B64903D37}">
      <dgm:prSet/>
      <dgm:spPr/>
      <dgm:t>
        <a:bodyPr/>
        <a:lstStyle/>
        <a:p>
          <a:endParaRPr lang="zh-TW" altLang="en-US"/>
        </a:p>
      </dgm:t>
    </dgm:pt>
    <dgm:pt modelId="{80225B19-F5E4-4DB6-A2DB-16A9123A6A9B}">
      <dgm:prSet phldrT="[文字]" custT="1"/>
      <dgm:spPr/>
      <dgm:t>
        <a:bodyPr/>
        <a:lstStyle/>
        <a:p>
          <a:r>
            <a:rPr lang="en-US" altLang="zh-TW" sz="2000" b="1" dirty="0" smtClean="0"/>
            <a:t>Creating Space &amp; Catering for Learner Diversity</a:t>
          </a:r>
          <a:endParaRPr lang="zh-TW" altLang="en-US" sz="2000" b="1" dirty="0"/>
        </a:p>
      </dgm:t>
    </dgm:pt>
    <dgm:pt modelId="{DB096C50-7954-440B-BCBC-A01ABC4E3C28}" type="parTrans" cxnId="{B18058A0-116F-49B4-8AFB-58DA53027AE7}">
      <dgm:prSet/>
      <dgm:spPr/>
      <dgm:t>
        <a:bodyPr/>
        <a:lstStyle/>
        <a:p>
          <a:endParaRPr lang="zh-TW" altLang="en-US"/>
        </a:p>
      </dgm:t>
    </dgm:pt>
    <dgm:pt modelId="{4272877A-41A2-4763-9F8A-F561C375C9E9}" type="sibTrans" cxnId="{B18058A0-116F-49B4-8AFB-58DA53027AE7}">
      <dgm:prSet/>
      <dgm:spPr/>
      <dgm:t>
        <a:bodyPr/>
        <a:lstStyle/>
        <a:p>
          <a:endParaRPr lang="zh-TW" altLang="en-US"/>
        </a:p>
      </dgm:t>
    </dgm:pt>
    <dgm:pt modelId="{2A988B36-BAA6-49FA-8115-2DDC36ABFD30}">
      <dgm:prSet phldrT="[文字]" custT="1"/>
      <dgm:spPr/>
      <dgm:t>
        <a:bodyPr/>
        <a:lstStyle/>
        <a:p>
          <a:r>
            <a:rPr lang="en-US" altLang="zh-TW" sz="2400" b="1" dirty="0" smtClean="0"/>
            <a:t>Applied Learning</a:t>
          </a:r>
          <a:endParaRPr lang="zh-TW" altLang="en-US" sz="2400" b="1" dirty="0"/>
        </a:p>
      </dgm:t>
    </dgm:pt>
    <dgm:pt modelId="{F1FF6E75-F604-4668-BD9A-0D32409A1D6A}" type="parTrans" cxnId="{F2E07F7B-FA7F-45A6-9C2A-ADD006CDB8D2}">
      <dgm:prSet/>
      <dgm:spPr/>
      <dgm:t>
        <a:bodyPr/>
        <a:lstStyle/>
        <a:p>
          <a:endParaRPr lang="zh-TW" altLang="en-US"/>
        </a:p>
      </dgm:t>
    </dgm:pt>
    <dgm:pt modelId="{2D599EC0-7FA3-4F8B-9B32-5C2C35A07A62}" type="sibTrans" cxnId="{F2E07F7B-FA7F-45A6-9C2A-ADD006CDB8D2}">
      <dgm:prSet/>
      <dgm:spPr/>
      <dgm:t>
        <a:bodyPr/>
        <a:lstStyle/>
        <a:p>
          <a:endParaRPr lang="zh-TW" altLang="en-US"/>
        </a:p>
      </dgm:t>
    </dgm:pt>
    <dgm:pt modelId="{ACA089CD-9414-4AB0-9C56-B03A68AB4770}">
      <dgm:prSet phldrT="[文字]" custT="1"/>
      <dgm:spPr/>
      <dgm:t>
        <a:bodyPr/>
        <a:lstStyle/>
        <a:p>
          <a:r>
            <a:rPr lang="en-US" altLang="zh-TW" sz="2400" b="1" dirty="0" smtClean="0"/>
            <a:t>University Admissions</a:t>
          </a:r>
          <a:endParaRPr lang="zh-TW" altLang="en-US" sz="2400" b="1" dirty="0"/>
        </a:p>
      </dgm:t>
    </dgm:pt>
    <dgm:pt modelId="{E977E8B1-C2E8-44D1-8E9E-8D7853620DA9}" type="parTrans" cxnId="{826BAE88-3777-421F-9447-482EC7FEA77B}">
      <dgm:prSet/>
      <dgm:spPr/>
      <dgm:t>
        <a:bodyPr/>
        <a:lstStyle/>
        <a:p>
          <a:endParaRPr lang="zh-TW" altLang="en-US"/>
        </a:p>
      </dgm:t>
    </dgm:pt>
    <dgm:pt modelId="{2E714719-99DC-4017-BF13-D9AC787C81D6}" type="sibTrans" cxnId="{826BAE88-3777-421F-9447-482EC7FEA77B}">
      <dgm:prSet/>
      <dgm:spPr/>
      <dgm:t>
        <a:bodyPr/>
        <a:lstStyle/>
        <a:p>
          <a:endParaRPr lang="zh-TW" altLang="en-US"/>
        </a:p>
      </dgm:t>
    </dgm:pt>
    <dgm:pt modelId="{586C8280-F5A6-4BEA-BFD8-67BCA7193C9F}">
      <dgm:prSet phldrT="[文字]" custT="1"/>
      <dgm:spPr/>
      <dgm:t>
        <a:bodyPr/>
        <a:lstStyle/>
        <a:p>
          <a:r>
            <a:rPr lang="en-US" altLang="zh-TW" sz="2400" b="1" dirty="0" smtClean="0"/>
            <a:t>STEM Education</a:t>
          </a:r>
          <a:endParaRPr lang="zh-TW" altLang="en-US" sz="2400" b="1" dirty="0"/>
        </a:p>
      </dgm:t>
    </dgm:pt>
    <dgm:pt modelId="{79936991-EB50-4E5B-9FEF-DDDEE1CB0F34}" type="parTrans" cxnId="{87F13735-7798-4D7F-9F36-87C521A88E59}">
      <dgm:prSet/>
      <dgm:spPr/>
      <dgm:t>
        <a:bodyPr/>
        <a:lstStyle/>
        <a:p>
          <a:endParaRPr lang="zh-TW" altLang="en-US"/>
        </a:p>
      </dgm:t>
    </dgm:pt>
    <dgm:pt modelId="{AF4B5E16-5363-4CB2-A856-C250A34B0F72}" type="sibTrans" cxnId="{87F13735-7798-4D7F-9F36-87C521A88E59}">
      <dgm:prSet/>
      <dgm:spPr/>
      <dgm:t>
        <a:bodyPr/>
        <a:lstStyle/>
        <a:p>
          <a:endParaRPr lang="zh-TW" altLang="en-US"/>
        </a:p>
      </dgm:t>
    </dgm:pt>
    <dgm:pt modelId="{973A009C-CF9E-4A3A-8E10-4FCF2BAD65C6}" type="pres">
      <dgm:prSet presAssocID="{3FE7FA22-EF86-4891-A037-E6A5E6F91DCA}" presName="linearFlow" presStyleCnt="0">
        <dgm:presLayoutVars>
          <dgm:dir/>
          <dgm:resizeHandles val="exact"/>
        </dgm:presLayoutVars>
      </dgm:prSet>
      <dgm:spPr/>
    </dgm:pt>
    <dgm:pt modelId="{BFD31F93-9ED5-4B3E-BB59-6052AE92F4E2}" type="pres">
      <dgm:prSet presAssocID="{5DB94B74-5B71-47A5-925B-EA49EFBC7FBC}" presName="composite" presStyleCnt="0"/>
      <dgm:spPr/>
    </dgm:pt>
    <dgm:pt modelId="{E0106D52-8430-49B1-99E1-882DE37AA6C8}" type="pres">
      <dgm:prSet presAssocID="{5DB94B74-5B71-47A5-925B-EA49EFBC7FBC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ACE4F045-A527-4BCD-A2C1-2C9494C5EF38}" type="pres">
      <dgm:prSet presAssocID="{5DB94B74-5B71-47A5-925B-EA49EFBC7FB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0C6A95-478F-4D81-828C-20D91328D48D}" type="pres">
      <dgm:prSet presAssocID="{6348AE29-6CF1-4ADB-9C0E-AC16414B7598}" presName="spacing" presStyleCnt="0"/>
      <dgm:spPr/>
    </dgm:pt>
    <dgm:pt modelId="{D6A8F539-AC41-4BD7-B0C5-D2460D44EC7C}" type="pres">
      <dgm:prSet presAssocID="{EE183115-59C6-483C-B834-B683A0A73433}" presName="composite" presStyleCnt="0"/>
      <dgm:spPr/>
    </dgm:pt>
    <dgm:pt modelId="{EEE5B4CA-537D-46FA-A09F-82842134D78E}" type="pres">
      <dgm:prSet presAssocID="{EE183115-59C6-483C-B834-B683A0A7343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79861B-E8B8-40EE-AE2F-EF0A7E3068A5}" type="pres">
      <dgm:prSet presAssocID="{EE183115-59C6-483C-B834-B683A0A7343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D12862-46F3-463F-9855-75C962C22C93}" type="pres">
      <dgm:prSet presAssocID="{79C08638-2559-4D69-A48C-7021F7F6F8B1}" presName="spacing" presStyleCnt="0"/>
      <dgm:spPr/>
    </dgm:pt>
    <dgm:pt modelId="{8BCA028F-89AF-4173-A5F0-D901F8ED1D58}" type="pres">
      <dgm:prSet presAssocID="{80225B19-F5E4-4DB6-A2DB-16A9123A6A9B}" presName="composite" presStyleCnt="0"/>
      <dgm:spPr/>
    </dgm:pt>
    <dgm:pt modelId="{AA20EAEF-EEF9-4CA6-8C02-40084A708AE7}" type="pres">
      <dgm:prSet presAssocID="{80225B19-F5E4-4DB6-A2DB-16A9123A6A9B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B52093F-16A7-45B9-9D6A-CD7F201C8729}" type="pres">
      <dgm:prSet presAssocID="{80225B19-F5E4-4DB6-A2DB-16A9123A6A9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CE8EF-B3A3-4DAE-BB90-8CD5F8080A81}" type="pres">
      <dgm:prSet presAssocID="{4272877A-41A2-4763-9F8A-F561C375C9E9}" presName="spacing" presStyleCnt="0"/>
      <dgm:spPr/>
    </dgm:pt>
    <dgm:pt modelId="{FD9960CC-DA3A-464B-98EC-339FB808FA2B}" type="pres">
      <dgm:prSet presAssocID="{2A988B36-BAA6-49FA-8115-2DDC36ABFD30}" presName="composite" presStyleCnt="0"/>
      <dgm:spPr/>
    </dgm:pt>
    <dgm:pt modelId="{37429133-C73A-4770-8683-A91D466955B5}" type="pres">
      <dgm:prSet presAssocID="{2A988B36-BAA6-49FA-8115-2DDC36ABFD30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214B3F5-E207-40EC-8BB7-FF2B6A5C2E0C}" type="pres">
      <dgm:prSet presAssocID="{2A988B36-BAA6-49FA-8115-2DDC36ABFD3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CD071-4490-4065-BCC0-90139986A8CC}" type="pres">
      <dgm:prSet presAssocID="{2D599EC0-7FA3-4F8B-9B32-5C2C35A07A62}" presName="spacing" presStyleCnt="0"/>
      <dgm:spPr/>
    </dgm:pt>
    <dgm:pt modelId="{F91B50D7-08C5-4142-BFA0-A58C7D9ECD94}" type="pres">
      <dgm:prSet presAssocID="{ACA089CD-9414-4AB0-9C56-B03A68AB4770}" presName="composite" presStyleCnt="0"/>
      <dgm:spPr/>
    </dgm:pt>
    <dgm:pt modelId="{3527CA5E-ED15-491B-AE76-72E46459EFAF}" type="pres">
      <dgm:prSet presAssocID="{ACA089CD-9414-4AB0-9C56-B03A68AB4770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54BA01F-8A27-47A7-B8F3-4F0545BD98C4}" type="pres">
      <dgm:prSet presAssocID="{ACA089CD-9414-4AB0-9C56-B03A68AB477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6776FF-41EE-4981-931E-6079A3E0B64E}" type="pres">
      <dgm:prSet presAssocID="{2E714719-99DC-4017-BF13-D9AC787C81D6}" presName="spacing" presStyleCnt="0"/>
      <dgm:spPr/>
    </dgm:pt>
    <dgm:pt modelId="{A4FBE2A2-8E9C-4ED2-974B-21E067CEC907}" type="pres">
      <dgm:prSet presAssocID="{586C8280-F5A6-4BEA-BFD8-67BCA7193C9F}" presName="composite" presStyleCnt="0"/>
      <dgm:spPr/>
    </dgm:pt>
    <dgm:pt modelId="{E47DF740-AAF3-4190-98D2-989F1226B986}" type="pres">
      <dgm:prSet presAssocID="{586C8280-F5A6-4BEA-BFD8-67BCA7193C9F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D994026-116D-4B69-ADE2-8A55484DA82A}" type="pres">
      <dgm:prSet presAssocID="{586C8280-F5A6-4BEA-BFD8-67BCA7193C9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046F12-61FC-4EF5-87A3-B0FDBE664845}" type="presOf" srcId="{3FE7FA22-EF86-4891-A037-E6A5E6F91DCA}" destId="{973A009C-CF9E-4A3A-8E10-4FCF2BAD65C6}" srcOrd="0" destOrd="0" presId="urn:microsoft.com/office/officeart/2005/8/layout/vList3"/>
    <dgm:cxn modelId="{7A744005-8413-4381-BB16-16B6E6B3A4E7}" type="presOf" srcId="{EE183115-59C6-483C-B834-B683A0A73433}" destId="{4579861B-E8B8-40EE-AE2F-EF0A7E3068A5}" srcOrd="0" destOrd="0" presId="urn:microsoft.com/office/officeart/2005/8/layout/vList3"/>
    <dgm:cxn modelId="{565546C7-72F1-43E7-889B-8B3B64903D37}" srcId="{3FE7FA22-EF86-4891-A037-E6A5E6F91DCA}" destId="{EE183115-59C6-483C-B834-B683A0A73433}" srcOrd="1" destOrd="0" parTransId="{8D5D61AE-1195-4A6F-9B99-F1A7015D78AD}" sibTransId="{79C08638-2559-4D69-A48C-7021F7F6F8B1}"/>
    <dgm:cxn modelId="{A79CD476-EC5E-477A-8554-B2FF9FA09ECE}" type="presOf" srcId="{5DB94B74-5B71-47A5-925B-EA49EFBC7FBC}" destId="{ACE4F045-A527-4BCD-A2C1-2C9494C5EF38}" srcOrd="0" destOrd="0" presId="urn:microsoft.com/office/officeart/2005/8/layout/vList3"/>
    <dgm:cxn modelId="{9C1DF9BB-511C-475A-B1CB-4C51D311B34F}" type="presOf" srcId="{ACA089CD-9414-4AB0-9C56-B03A68AB4770}" destId="{254BA01F-8A27-47A7-B8F3-4F0545BD98C4}" srcOrd="0" destOrd="0" presId="urn:microsoft.com/office/officeart/2005/8/layout/vList3"/>
    <dgm:cxn modelId="{9F656A1A-7480-4A3E-898C-AD2E78774FA1}" type="presOf" srcId="{80225B19-F5E4-4DB6-A2DB-16A9123A6A9B}" destId="{7B52093F-16A7-45B9-9D6A-CD7F201C8729}" srcOrd="0" destOrd="0" presId="urn:microsoft.com/office/officeart/2005/8/layout/vList3"/>
    <dgm:cxn modelId="{D1627FDF-01CC-4D4A-A35C-87BC3798B655}" type="presOf" srcId="{2A988B36-BAA6-49FA-8115-2DDC36ABFD30}" destId="{5214B3F5-E207-40EC-8BB7-FF2B6A5C2E0C}" srcOrd="0" destOrd="0" presId="urn:microsoft.com/office/officeart/2005/8/layout/vList3"/>
    <dgm:cxn modelId="{B18058A0-116F-49B4-8AFB-58DA53027AE7}" srcId="{3FE7FA22-EF86-4891-A037-E6A5E6F91DCA}" destId="{80225B19-F5E4-4DB6-A2DB-16A9123A6A9B}" srcOrd="2" destOrd="0" parTransId="{DB096C50-7954-440B-BCBC-A01ABC4E3C28}" sibTransId="{4272877A-41A2-4763-9F8A-F561C375C9E9}"/>
    <dgm:cxn modelId="{340E1683-834D-4F48-AB65-DC3DC6D68029}" type="presOf" srcId="{586C8280-F5A6-4BEA-BFD8-67BCA7193C9F}" destId="{AD994026-116D-4B69-ADE2-8A55484DA82A}" srcOrd="0" destOrd="0" presId="urn:microsoft.com/office/officeart/2005/8/layout/vList3"/>
    <dgm:cxn modelId="{F2E07F7B-FA7F-45A6-9C2A-ADD006CDB8D2}" srcId="{3FE7FA22-EF86-4891-A037-E6A5E6F91DCA}" destId="{2A988B36-BAA6-49FA-8115-2DDC36ABFD30}" srcOrd="3" destOrd="0" parTransId="{F1FF6E75-F604-4668-BD9A-0D32409A1D6A}" sibTransId="{2D599EC0-7FA3-4F8B-9B32-5C2C35A07A62}"/>
    <dgm:cxn modelId="{826BAE88-3777-421F-9447-482EC7FEA77B}" srcId="{3FE7FA22-EF86-4891-A037-E6A5E6F91DCA}" destId="{ACA089CD-9414-4AB0-9C56-B03A68AB4770}" srcOrd="4" destOrd="0" parTransId="{E977E8B1-C2E8-44D1-8E9E-8D7853620DA9}" sibTransId="{2E714719-99DC-4017-BF13-D9AC787C81D6}"/>
    <dgm:cxn modelId="{CE662F55-2FD6-4886-A696-7397B43FFD42}" srcId="{3FE7FA22-EF86-4891-A037-E6A5E6F91DCA}" destId="{5DB94B74-5B71-47A5-925B-EA49EFBC7FBC}" srcOrd="0" destOrd="0" parTransId="{290AE1F8-1AD8-460B-A331-8573909231B3}" sibTransId="{6348AE29-6CF1-4ADB-9C0E-AC16414B7598}"/>
    <dgm:cxn modelId="{87F13735-7798-4D7F-9F36-87C521A88E59}" srcId="{3FE7FA22-EF86-4891-A037-E6A5E6F91DCA}" destId="{586C8280-F5A6-4BEA-BFD8-67BCA7193C9F}" srcOrd="5" destOrd="0" parTransId="{79936991-EB50-4E5B-9FEF-DDDEE1CB0F34}" sibTransId="{AF4B5E16-5363-4CB2-A856-C250A34B0F72}"/>
    <dgm:cxn modelId="{B292F0FD-F734-47B6-A64E-45B4A15D6062}" type="presParOf" srcId="{973A009C-CF9E-4A3A-8E10-4FCF2BAD65C6}" destId="{BFD31F93-9ED5-4B3E-BB59-6052AE92F4E2}" srcOrd="0" destOrd="0" presId="urn:microsoft.com/office/officeart/2005/8/layout/vList3"/>
    <dgm:cxn modelId="{AE50DA1F-00E4-4D5A-817C-716DD1EE8851}" type="presParOf" srcId="{BFD31F93-9ED5-4B3E-BB59-6052AE92F4E2}" destId="{E0106D52-8430-49B1-99E1-882DE37AA6C8}" srcOrd="0" destOrd="0" presId="urn:microsoft.com/office/officeart/2005/8/layout/vList3"/>
    <dgm:cxn modelId="{08E2BB6F-D6B9-46C5-BAE2-4500D66E3210}" type="presParOf" srcId="{BFD31F93-9ED5-4B3E-BB59-6052AE92F4E2}" destId="{ACE4F045-A527-4BCD-A2C1-2C9494C5EF38}" srcOrd="1" destOrd="0" presId="urn:microsoft.com/office/officeart/2005/8/layout/vList3"/>
    <dgm:cxn modelId="{03A3DBD7-8A06-4AE4-8BC9-34A98E06045F}" type="presParOf" srcId="{973A009C-CF9E-4A3A-8E10-4FCF2BAD65C6}" destId="{940C6A95-478F-4D81-828C-20D91328D48D}" srcOrd="1" destOrd="0" presId="urn:microsoft.com/office/officeart/2005/8/layout/vList3"/>
    <dgm:cxn modelId="{A423A1C1-6D18-445B-888B-2677EF471C9F}" type="presParOf" srcId="{973A009C-CF9E-4A3A-8E10-4FCF2BAD65C6}" destId="{D6A8F539-AC41-4BD7-B0C5-D2460D44EC7C}" srcOrd="2" destOrd="0" presId="urn:microsoft.com/office/officeart/2005/8/layout/vList3"/>
    <dgm:cxn modelId="{AD11E3C0-490C-4D5F-AA02-8F2316CEB685}" type="presParOf" srcId="{D6A8F539-AC41-4BD7-B0C5-D2460D44EC7C}" destId="{EEE5B4CA-537D-46FA-A09F-82842134D78E}" srcOrd="0" destOrd="0" presId="urn:microsoft.com/office/officeart/2005/8/layout/vList3"/>
    <dgm:cxn modelId="{6E470C90-1523-4A75-829A-E4E5A7D1CC46}" type="presParOf" srcId="{D6A8F539-AC41-4BD7-B0C5-D2460D44EC7C}" destId="{4579861B-E8B8-40EE-AE2F-EF0A7E3068A5}" srcOrd="1" destOrd="0" presId="urn:microsoft.com/office/officeart/2005/8/layout/vList3"/>
    <dgm:cxn modelId="{68631095-8DB5-40D9-954C-5E478164BB4D}" type="presParOf" srcId="{973A009C-CF9E-4A3A-8E10-4FCF2BAD65C6}" destId="{19D12862-46F3-463F-9855-75C962C22C93}" srcOrd="3" destOrd="0" presId="urn:microsoft.com/office/officeart/2005/8/layout/vList3"/>
    <dgm:cxn modelId="{31697798-644A-4F53-BA4E-F862F4C98770}" type="presParOf" srcId="{973A009C-CF9E-4A3A-8E10-4FCF2BAD65C6}" destId="{8BCA028F-89AF-4173-A5F0-D901F8ED1D58}" srcOrd="4" destOrd="0" presId="urn:microsoft.com/office/officeart/2005/8/layout/vList3"/>
    <dgm:cxn modelId="{75D568AF-12BA-4C43-B46C-2F3BB130C8B0}" type="presParOf" srcId="{8BCA028F-89AF-4173-A5F0-D901F8ED1D58}" destId="{AA20EAEF-EEF9-4CA6-8C02-40084A708AE7}" srcOrd="0" destOrd="0" presId="urn:microsoft.com/office/officeart/2005/8/layout/vList3"/>
    <dgm:cxn modelId="{93BECBC3-2E0A-420D-A3D7-753EDCBBD70D}" type="presParOf" srcId="{8BCA028F-89AF-4173-A5F0-D901F8ED1D58}" destId="{7B52093F-16A7-45B9-9D6A-CD7F201C8729}" srcOrd="1" destOrd="0" presId="urn:microsoft.com/office/officeart/2005/8/layout/vList3"/>
    <dgm:cxn modelId="{2301397B-B61D-431D-ACD0-BD2950AC09B9}" type="presParOf" srcId="{973A009C-CF9E-4A3A-8E10-4FCF2BAD65C6}" destId="{609CE8EF-B3A3-4DAE-BB90-8CD5F8080A81}" srcOrd="5" destOrd="0" presId="urn:microsoft.com/office/officeart/2005/8/layout/vList3"/>
    <dgm:cxn modelId="{9316E956-28D4-4B8F-B9EA-7E1D3AF3167B}" type="presParOf" srcId="{973A009C-CF9E-4A3A-8E10-4FCF2BAD65C6}" destId="{FD9960CC-DA3A-464B-98EC-339FB808FA2B}" srcOrd="6" destOrd="0" presId="urn:microsoft.com/office/officeart/2005/8/layout/vList3"/>
    <dgm:cxn modelId="{3D9749A6-09D1-45F3-9764-EFC140180C16}" type="presParOf" srcId="{FD9960CC-DA3A-464B-98EC-339FB808FA2B}" destId="{37429133-C73A-4770-8683-A91D466955B5}" srcOrd="0" destOrd="0" presId="urn:microsoft.com/office/officeart/2005/8/layout/vList3"/>
    <dgm:cxn modelId="{0C98359A-8EB1-41A5-9422-B977BBF0A4FA}" type="presParOf" srcId="{FD9960CC-DA3A-464B-98EC-339FB808FA2B}" destId="{5214B3F5-E207-40EC-8BB7-FF2B6A5C2E0C}" srcOrd="1" destOrd="0" presId="urn:microsoft.com/office/officeart/2005/8/layout/vList3"/>
    <dgm:cxn modelId="{4B149084-ABAD-4DD4-8EBF-78F5DCF2BC85}" type="presParOf" srcId="{973A009C-CF9E-4A3A-8E10-4FCF2BAD65C6}" destId="{9E2CD071-4490-4065-BCC0-90139986A8CC}" srcOrd="7" destOrd="0" presId="urn:microsoft.com/office/officeart/2005/8/layout/vList3"/>
    <dgm:cxn modelId="{DD2648DB-314D-43E9-B77B-E867407F21EB}" type="presParOf" srcId="{973A009C-CF9E-4A3A-8E10-4FCF2BAD65C6}" destId="{F91B50D7-08C5-4142-BFA0-A58C7D9ECD94}" srcOrd="8" destOrd="0" presId="urn:microsoft.com/office/officeart/2005/8/layout/vList3"/>
    <dgm:cxn modelId="{FFA7B85E-1BE7-4E8D-81B1-A7DAD81E7364}" type="presParOf" srcId="{F91B50D7-08C5-4142-BFA0-A58C7D9ECD94}" destId="{3527CA5E-ED15-491B-AE76-72E46459EFAF}" srcOrd="0" destOrd="0" presId="urn:microsoft.com/office/officeart/2005/8/layout/vList3"/>
    <dgm:cxn modelId="{09628FDA-3593-4B08-AA8D-32DE0ED8B2C9}" type="presParOf" srcId="{F91B50D7-08C5-4142-BFA0-A58C7D9ECD94}" destId="{254BA01F-8A27-47A7-B8F3-4F0545BD98C4}" srcOrd="1" destOrd="0" presId="urn:microsoft.com/office/officeart/2005/8/layout/vList3"/>
    <dgm:cxn modelId="{D569C5C6-A6FF-4ABB-A657-A18B5D5A06C7}" type="presParOf" srcId="{973A009C-CF9E-4A3A-8E10-4FCF2BAD65C6}" destId="{866776FF-41EE-4981-931E-6079A3E0B64E}" srcOrd="9" destOrd="0" presId="urn:microsoft.com/office/officeart/2005/8/layout/vList3"/>
    <dgm:cxn modelId="{35AD1230-81DB-4048-9566-277CC40E1B11}" type="presParOf" srcId="{973A009C-CF9E-4A3A-8E10-4FCF2BAD65C6}" destId="{A4FBE2A2-8E9C-4ED2-974B-21E067CEC907}" srcOrd="10" destOrd="0" presId="urn:microsoft.com/office/officeart/2005/8/layout/vList3"/>
    <dgm:cxn modelId="{988C5FEC-39A1-41D5-A8F6-B20B80FA66FC}" type="presParOf" srcId="{A4FBE2A2-8E9C-4ED2-974B-21E067CEC907}" destId="{E47DF740-AAF3-4190-98D2-989F1226B986}" srcOrd="0" destOrd="0" presId="urn:microsoft.com/office/officeart/2005/8/layout/vList3"/>
    <dgm:cxn modelId="{FDA7076E-5A0D-4D84-9BF4-7D1515AE6396}" type="presParOf" srcId="{A4FBE2A2-8E9C-4ED2-974B-21E067CEC907}" destId="{AD994026-116D-4B69-ADE2-8A55484DA8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04570-30B5-42E1-88EE-87CC2E492677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484C268-D2E6-4906-9A91-6341B2A0A992}">
      <dgm:prSet phldrT="[文字]"/>
      <dgm:spPr/>
      <dgm:t>
        <a:bodyPr/>
        <a:lstStyle/>
        <a:p>
          <a:r>
            <a:rPr lang="en-US" altLang="zh-TW" b="1" dirty="0" smtClean="0"/>
            <a:t>Creative Studies</a:t>
          </a:r>
          <a:endParaRPr lang="zh-TW" altLang="en-US" b="1" dirty="0"/>
        </a:p>
      </dgm:t>
    </dgm:pt>
    <dgm:pt modelId="{90B773DB-A2B6-4D85-8D7A-D80F03BB117F}" type="parTrans" cxnId="{A2D34F3B-863C-4E0E-9731-E3C960D1C5CD}">
      <dgm:prSet/>
      <dgm:spPr/>
      <dgm:t>
        <a:bodyPr/>
        <a:lstStyle/>
        <a:p>
          <a:endParaRPr lang="zh-TW" altLang="en-US"/>
        </a:p>
      </dgm:t>
    </dgm:pt>
    <dgm:pt modelId="{26DF3FA8-B3F4-470D-BACC-A402FBC0E466}" type="sibTrans" cxnId="{A2D34F3B-863C-4E0E-9731-E3C960D1C5CD}">
      <dgm:prSet/>
      <dgm:spPr/>
      <dgm:t>
        <a:bodyPr/>
        <a:lstStyle/>
        <a:p>
          <a:endParaRPr lang="zh-TW" altLang="en-US"/>
        </a:p>
      </dgm:t>
    </dgm:pt>
    <dgm:pt modelId="{8775F6AC-E8FE-4183-A793-7AA1A33D03ED}">
      <dgm:prSet/>
      <dgm:spPr/>
      <dgm:t>
        <a:bodyPr/>
        <a:lstStyle/>
        <a:p>
          <a:r>
            <a:rPr lang="en-US" altLang="zh-TW" b="1" dirty="0" smtClean="0"/>
            <a:t>Media and Communication</a:t>
          </a:r>
          <a:endParaRPr lang="zh-TW" b="1" dirty="0"/>
        </a:p>
      </dgm:t>
    </dgm:pt>
    <dgm:pt modelId="{FD4688D0-3B46-4483-944F-E8488BC0A811}" type="parTrans" cxnId="{A2F15972-2FA0-4C10-A12C-919279025EEB}">
      <dgm:prSet/>
      <dgm:spPr/>
      <dgm:t>
        <a:bodyPr/>
        <a:lstStyle/>
        <a:p>
          <a:endParaRPr lang="zh-TW" altLang="en-US"/>
        </a:p>
      </dgm:t>
    </dgm:pt>
    <dgm:pt modelId="{93E20A9F-9D32-4D51-97EB-B84F32DC84C9}" type="sibTrans" cxnId="{A2F15972-2FA0-4C10-A12C-919279025EEB}">
      <dgm:prSet/>
      <dgm:spPr/>
      <dgm:t>
        <a:bodyPr/>
        <a:lstStyle/>
        <a:p>
          <a:endParaRPr lang="zh-TW" altLang="en-US"/>
        </a:p>
      </dgm:t>
    </dgm:pt>
    <dgm:pt modelId="{36D5F91D-E5CF-4961-8128-0786E81917E3}">
      <dgm:prSet/>
      <dgm:spPr/>
      <dgm:t>
        <a:bodyPr/>
        <a:lstStyle/>
        <a:p>
          <a:r>
            <a:rPr lang="en-US" altLang="zh-TW" b="1" dirty="0" smtClean="0"/>
            <a:t>Business, Management and Law</a:t>
          </a:r>
        </a:p>
      </dgm:t>
    </dgm:pt>
    <dgm:pt modelId="{194915FD-8A2A-4CC3-A379-A3C27D95F54F}" type="parTrans" cxnId="{ABAE77AF-04D3-400F-995E-2004558D02A6}">
      <dgm:prSet/>
      <dgm:spPr/>
      <dgm:t>
        <a:bodyPr/>
        <a:lstStyle/>
        <a:p>
          <a:endParaRPr lang="zh-TW" altLang="en-US"/>
        </a:p>
      </dgm:t>
    </dgm:pt>
    <dgm:pt modelId="{AAD09883-A139-41FD-BD23-A52EB46FF0C7}" type="sibTrans" cxnId="{ABAE77AF-04D3-400F-995E-2004558D02A6}">
      <dgm:prSet/>
      <dgm:spPr/>
      <dgm:t>
        <a:bodyPr/>
        <a:lstStyle/>
        <a:p>
          <a:endParaRPr lang="zh-TW" altLang="en-US"/>
        </a:p>
      </dgm:t>
    </dgm:pt>
    <dgm:pt modelId="{BF39568A-A18D-4CFA-9F92-ACEAFAAE7386}">
      <dgm:prSet/>
      <dgm:spPr/>
      <dgm:t>
        <a:bodyPr/>
        <a:lstStyle/>
        <a:p>
          <a:r>
            <a:rPr lang="en-US" altLang="zh-TW" b="1" dirty="0" smtClean="0"/>
            <a:t>Services</a:t>
          </a:r>
          <a:endParaRPr lang="zh-TW" b="1" dirty="0"/>
        </a:p>
      </dgm:t>
    </dgm:pt>
    <dgm:pt modelId="{B0989966-FA92-405C-9C3F-D7994A15DCB0}" type="parTrans" cxnId="{75494521-E759-439E-929E-E9752EB427E9}">
      <dgm:prSet/>
      <dgm:spPr/>
      <dgm:t>
        <a:bodyPr/>
        <a:lstStyle/>
        <a:p>
          <a:endParaRPr lang="zh-TW" altLang="en-US"/>
        </a:p>
      </dgm:t>
    </dgm:pt>
    <dgm:pt modelId="{8CDF9722-9448-4848-9144-0BC3880D2F30}" type="sibTrans" cxnId="{75494521-E759-439E-929E-E9752EB427E9}">
      <dgm:prSet/>
      <dgm:spPr/>
      <dgm:t>
        <a:bodyPr/>
        <a:lstStyle/>
        <a:p>
          <a:endParaRPr lang="zh-TW" altLang="en-US"/>
        </a:p>
      </dgm:t>
    </dgm:pt>
    <dgm:pt modelId="{0009F49B-1A29-4EA9-B720-76D726EA5290}">
      <dgm:prSet/>
      <dgm:spPr/>
      <dgm:t>
        <a:bodyPr/>
        <a:lstStyle/>
        <a:p>
          <a:r>
            <a:rPr lang="en-US" altLang="zh-TW" b="1" dirty="0" smtClean="0"/>
            <a:t>Applied Science</a:t>
          </a:r>
          <a:endParaRPr lang="zh-TW" b="1" dirty="0"/>
        </a:p>
      </dgm:t>
    </dgm:pt>
    <dgm:pt modelId="{496E8FF6-439D-4B1C-9085-6B492DE95FD3}" type="parTrans" cxnId="{26F4B698-EDAD-412E-99C9-39B310CFDF1F}">
      <dgm:prSet/>
      <dgm:spPr/>
      <dgm:t>
        <a:bodyPr/>
        <a:lstStyle/>
        <a:p>
          <a:endParaRPr lang="zh-TW" altLang="en-US"/>
        </a:p>
      </dgm:t>
    </dgm:pt>
    <dgm:pt modelId="{734228CA-C8E3-43AF-B8A8-7BF025046018}" type="sibTrans" cxnId="{26F4B698-EDAD-412E-99C9-39B310CFDF1F}">
      <dgm:prSet/>
      <dgm:spPr/>
      <dgm:t>
        <a:bodyPr/>
        <a:lstStyle/>
        <a:p>
          <a:endParaRPr lang="zh-TW" altLang="en-US"/>
        </a:p>
      </dgm:t>
    </dgm:pt>
    <dgm:pt modelId="{D1DFB924-3FF1-452A-AA56-202C9B3A2B97}">
      <dgm:prSet/>
      <dgm:spPr/>
      <dgm:t>
        <a:bodyPr/>
        <a:lstStyle/>
        <a:p>
          <a:r>
            <a:rPr lang="en-US" altLang="zh-TW" b="1" dirty="0" smtClean="0"/>
            <a:t>Engineering and Production</a:t>
          </a:r>
          <a:endParaRPr lang="zh-TW" b="1" dirty="0"/>
        </a:p>
      </dgm:t>
    </dgm:pt>
    <dgm:pt modelId="{9B1398BF-BEF5-40EC-A052-65022B1B2A1F}" type="parTrans" cxnId="{423DC254-5325-4EE2-A144-272754A87934}">
      <dgm:prSet/>
      <dgm:spPr/>
      <dgm:t>
        <a:bodyPr/>
        <a:lstStyle/>
        <a:p>
          <a:endParaRPr lang="zh-TW" altLang="en-US"/>
        </a:p>
      </dgm:t>
    </dgm:pt>
    <dgm:pt modelId="{B1090FFC-3732-4A6C-9CF7-EFB2D2B7DE1E}" type="sibTrans" cxnId="{423DC254-5325-4EE2-A144-272754A87934}">
      <dgm:prSet/>
      <dgm:spPr/>
      <dgm:t>
        <a:bodyPr/>
        <a:lstStyle/>
        <a:p>
          <a:endParaRPr lang="zh-TW" altLang="en-US"/>
        </a:p>
      </dgm:t>
    </dgm:pt>
    <dgm:pt modelId="{02BF87EE-7BF0-4A73-9180-BEA840B255CA}" type="pres">
      <dgm:prSet presAssocID="{1C204570-30B5-42E1-88EE-87CC2E492677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8B14FF8-EDAD-406A-A222-263575A21086}" type="pres">
      <dgm:prSet presAssocID="{2484C268-D2E6-4906-9A91-6341B2A0A992}" presName="noChildren" presStyleCnt="0"/>
      <dgm:spPr/>
    </dgm:pt>
    <dgm:pt modelId="{D7234CDD-7132-4077-BB80-58C41E2D6D18}" type="pres">
      <dgm:prSet presAssocID="{2484C268-D2E6-4906-9A91-6341B2A0A992}" presName="gap" presStyleCnt="0"/>
      <dgm:spPr/>
    </dgm:pt>
    <dgm:pt modelId="{17D43D1B-4A75-4F6E-9E3A-017CA0F29D29}" type="pres">
      <dgm:prSet presAssocID="{2484C268-D2E6-4906-9A91-6341B2A0A992}" presName="medCircle2" presStyleLbl="vennNode1" presStyleIdx="0" presStyleCnt="6"/>
      <dgm:spPr/>
    </dgm:pt>
    <dgm:pt modelId="{C54D1AE2-3B37-428E-9998-D34D61ADB5DE}" type="pres">
      <dgm:prSet presAssocID="{2484C268-D2E6-4906-9A91-6341B2A0A992}" presName="txLvlOnly1" presStyleLbl="revTx" presStyleIdx="0" presStyleCnt="6"/>
      <dgm:spPr/>
      <dgm:t>
        <a:bodyPr/>
        <a:lstStyle/>
        <a:p>
          <a:endParaRPr lang="zh-TW" altLang="en-US"/>
        </a:p>
      </dgm:t>
    </dgm:pt>
    <dgm:pt modelId="{BF1D4A29-3685-4F26-AE31-62AD7A4DEDB3}" type="pres">
      <dgm:prSet presAssocID="{8775F6AC-E8FE-4183-A793-7AA1A33D03ED}" presName="noChildren" presStyleCnt="0"/>
      <dgm:spPr/>
    </dgm:pt>
    <dgm:pt modelId="{955378FE-1571-4E10-9297-23EBB333D882}" type="pres">
      <dgm:prSet presAssocID="{8775F6AC-E8FE-4183-A793-7AA1A33D03ED}" presName="gap" presStyleCnt="0"/>
      <dgm:spPr/>
    </dgm:pt>
    <dgm:pt modelId="{B3EB6D8D-B06E-4D58-9EEA-AD700725D581}" type="pres">
      <dgm:prSet presAssocID="{8775F6AC-E8FE-4183-A793-7AA1A33D03ED}" presName="medCircle2" presStyleLbl="vennNode1" presStyleIdx="1" presStyleCnt="6" custLinFactNeighborX="22041"/>
      <dgm:spPr/>
    </dgm:pt>
    <dgm:pt modelId="{D03E6B5E-4210-4E89-96E3-9F5F1AE61186}" type="pres">
      <dgm:prSet presAssocID="{8775F6AC-E8FE-4183-A793-7AA1A33D03ED}" presName="txLvlOnly1" presStyleLbl="revTx" presStyleIdx="1" presStyleCnt="6" custScaleX="116491" custLinFactNeighborX="12309" custLinFactNeighborY="-2391"/>
      <dgm:spPr/>
      <dgm:t>
        <a:bodyPr/>
        <a:lstStyle/>
        <a:p>
          <a:endParaRPr lang="zh-TW" altLang="en-US"/>
        </a:p>
      </dgm:t>
    </dgm:pt>
    <dgm:pt modelId="{35B8A61F-0E63-4D2D-90A4-5573B9063A62}" type="pres">
      <dgm:prSet presAssocID="{36D5F91D-E5CF-4961-8128-0786E81917E3}" presName="noChildren" presStyleCnt="0"/>
      <dgm:spPr/>
    </dgm:pt>
    <dgm:pt modelId="{BD7D69D7-38F8-4B13-894D-36DE286D73B2}" type="pres">
      <dgm:prSet presAssocID="{36D5F91D-E5CF-4961-8128-0786E81917E3}" presName="gap" presStyleCnt="0"/>
      <dgm:spPr/>
    </dgm:pt>
    <dgm:pt modelId="{591C8FE6-60F9-44D3-9EC9-A9CBA158F8C3}" type="pres">
      <dgm:prSet presAssocID="{36D5F91D-E5CF-4961-8128-0786E81917E3}" presName="medCircle2" presStyleLbl="vennNode1" presStyleIdx="2" presStyleCnt="6" custLinFactNeighborX="27545"/>
      <dgm:spPr/>
    </dgm:pt>
    <dgm:pt modelId="{9E3C917B-0F7C-4CFB-8FA8-E5FDD89CD86E}" type="pres">
      <dgm:prSet presAssocID="{36D5F91D-E5CF-4961-8128-0786E81917E3}" presName="txLvlOnly1" presStyleLbl="revTx" presStyleIdx="2" presStyleCnt="6" custScaleX="120617" custLinFactNeighborX="15449"/>
      <dgm:spPr/>
      <dgm:t>
        <a:bodyPr/>
        <a:lstStyle/>
        <a:p>
          <a:endParaRPr lang="zh-TW" altLang="en-US"/>
        </a:p>
      </dgm:t>
    </dgm:pt>
    <dgm:pt modelId="{A14FFF66-0C98-478B-AE5D-681A831B68BE}" type="pres">
      <dgm:prSet presAssocID="{BF39568A-A18D-4CFA-9F92-ACEAFAAE7386}" presName="noChildren" presStyleCnt="0"/>
      <dgm:spPr/>
    </dgm:pt>
    <dgm:pt modelId="{F73BA441-326A-4915-AD20-EE07C7AD7FFA}" type="pres">
      <dgm:prSet presAssocID="{BF39568A-A18D-4CFA-9F92-ACEAFAAE7386}" presName="gap" presStyleCnt="0"/>
      <dgm:spPr/>
    </dgm:pt>
    <dgm:pt modelId="{B846D8C7-416A-49D0-A0D3-DB0FCD95775C}" type="pres">
      <dgm:prSet presAssocID="{BF39568A-A18D-4CFA-9F92-ACEAFAAE7386}" presName="medCircle2" presStyleLbl="vennNode1" presStyleIdx="3" presStyleCnt="6"/>
      <dgm:spPr/>
    </dgm:pt>
    <dgm:pt modelId="{F2196538-2313-4AC5-A462-04A0827539B6}" type="pres">
      <dgm:prSet presAssocID="{BF39568A-A18D-4CFA-9F92-ACEAFAAE7386}" presName="txLvlOnly1" presStyleLbl="revTx" presStyleIdx="3" presStyleCnt="6"/>
      <dgm:spPr/>
      <dgm:t>
        <a:bodyPr/>
        <a:lstStyle/>
        <a:p>
          <a:endParaRPr lang="zh-TW" altLang="en-US"/>
        </a:p>
      </dgm:t>
    </dgm:pt>
    <dgm:pt modelId="{E6C53EDA-F769-42B4-89D6-0C5F2C6F3888}" type="pres">
      <dgm:prSet presAssocID="{0009F49B-1A29-4EA9-B720-76D726EA5290}" presName="noChildren" presStyleCnt="0"/>
      <dgm:spPr/>
    </dgm:pt>
    <dgm:pt modelId="{66927034-6A09-4EF1-9DD3-338DD3D2E65B}" type="pres">
      <dgm:prSet presAssocID="{0009F49B-1A29-4EA9-B720-76D726EA5290}" presName="gap" presStyleCnt="0"/>
      <dgm:spPr/>
    </dgm:pt>
    <dgm:pt modelId="{83A359F7-2B3C-41F2-9BF0-F5CD8E1CAB5F}" type="pres">
      <dgm:prSet presAssocID="{0009F49B-1A29-4EA9-B720-76D726EA5290}" presName="medCircle2" presStyleLbl="vennNode1" presStyleIdx="4" presStyleCnt="6"/>
      <dgm:spPr/>
    </dgm:pt>
    <dgm:pt modelId="{14B739FB-CC45-46AE-BCFD-0AF26D39958D}" type="pres">
      <dgm:prSet presAssocID="{0009F49B-1A29-4EA9-B720-76D726EA5290}" presName="txLvlOnly1" presStyleLbl="revTx" presStyleIdx="4" presStyleCnt="6"/>
      <dgm:spPr/>
      <dgm:t>
        <a:bodyPr/>
        <a:lstStyle/>
        <a:p>
          <a:endParaRPr lang="zh-TW" altLang="en-US"/>
        </a:p>
      </dgm:t>
    </dgm:pt>
    <dgm:pt modelId="{B96E7A3F-4167-4FA2-B3C0-FF8310FB1A6A}" type="pres">
      <dgm:prSet presAssocID="{D1DFB924-3FF1-452A-AA56-202C9B3A2B97}" presName="noChildren" presStyleCnt="0"/>
      <dgm:spPr/>
    </dgm:pt>
    <dgm:pt modelId="{D8EE3C05-CE4C-4413-9CFC-9DE51930BED8}" type="pres">
      <dgm:prSet presAssocID="{D1DFB924-3FF1-452A-AA56-202C9B3A2B97}" presName="gap" presStyleCnt="0"/>
      <dgm:spPr/>
    </dgm:pt>
    <dgm:pt modelId="{D8DCA86F-FFA8-4118-92BD-970DE383E17D}" type="pres">
      <dgm:prSet presAssocID="{D1DFB924-3FF1-452A-AA56-202C9B3A2B97}" presName="medCircle2" presStyleLbl="vennNode1" presStyleIdx="5" presStyleCnt="6" custLinFactNeighborX="16796"/>
      <dgm:spPr/>
    </dgm:pt>
    <dgm:pt modelId="{975E9890-F9D2-4997-85B9-437A17882558}" type="pres">
      <dgm:prSet presAssocID="{D1DFB924-3FF1-452A-AA56-202C9B3A2B97}" presName="txLvlOnly1" presStyleLbl="revTx" presStyleIdx="5" presStyleCnt="6" custScaleX="112559" custLinFactNeighborX="9225"/>
      <dgm:spPr/>
      <dgm:t>
        <a:bodyPr/>
        <a:lstStyle/>
        <a:p>
          <a:endParaRPr lang="zh-TW" altLang="en-US"/>
        </a:p>
      </dgm:t>
    </dgm:pt>
  </dgm:ptLst>
  <dgm:cxnLst>
    <dgm:cxn modelId="{A2D34F3B-863C-4E0E-9731-E3C960D1C5CD}" srcId="{1C204570-30B5-42E1-88EE-87CC2E492677}" destId="{2484C268-D2E6-4906-9A91-6341B2A0A992}" srcOrd="0" destOrd="0" parTransId="{90B773DB-A2B6-4D85-8D7A-D80F03BB117F}" sibTransId="{26DF3FA8-B3F4-470D-BACC-A402FBC0E466}"/>
    <dgm:cxn modelId="{9A9F8E1F-759B-44A1-B72F-86CAEAEF964C}" type="presOf" srcId="{D1DFB924-3FF1-452A-AA56-202C9B3A2B97}" destId="{975E9890-F9D2-4997-85B9-437A17882558}" srcOrd="0" destOrd="0" presId="urn:microsoft.com/office/officeart/2008/layout/VerticalCircleList"/>
    <dgm:cxn modelId="{423DC254-5325-4EE2-A144-272754A87934}" srcId="{1C204570-30B5-42E1-88EE-87CC2E492677}" destId="{D1DFB924-3FF1-452A-AA56-202C9B3A2B97}" srcOrd="5" destOrd="0" parTransId="{9B1398BF-BEF5-40EC-A052-65022B1B2A1F}" sibTransId="{B1090FFC-3732-4A6C-9CF7-EFB2D2B7DE1E}"/>
    <dgm:cxn modelId="{B550663C-9296-414A-8901-1A336131B09B}" type="presOf" srcId="{1C204570-30B5-42E1-88EE-87CC2E492677}" destId="{02BF87EE-7BF0-4A73-9180-BEA840B255CA}" srcOrd="0" destOrd="0" presId="urn:microsoft.com/office/officeart/2008/layout/VerticalCircleList"/>
    <dgm:cxn modelId="{135FCD4A-3A65-401F-8CF0-CF47BD45F908}" type="presOf" srcId="{0009F49B-1A29-4EA9-B720-76D726EA5290}" destId="{14B739FB-CC45-46AE-BCFD-0AF26D39958D}" srcOrd="0" destOrd="0" presId="urn:microsoft.com/office/officeart/2008/layout/VerticalCircleList"/>
    <dgm:cxn modelId="{8D03C194-E33F-4320-BAF1-A1DB2CF5EC9E}" type="presOf" srcId="{8775F6AC-E8FE-4183-A793-7AA1A33D03ED}" destId="{D03E6B5E-4210-4E89-96E3-9F5F1AE61186}" srcOrd="0" destOrd="0" presId="urn:microsoft.com/office/officeart/2008/layout/VerticalCircleList"/>
    <dgm:cxn modelId="{20E51F72-4CAC-4244-9C89-558DC250E386}" type="presOf" srcId="{36D5F91D-E5CF-4961-8128-0786E81917E3}" destId="{9E3C917B-0F7C-4CFB-8FA8-E5FDD89CD86E}" srcOrd="0" destOrd="0" presId="urn:microsoft.com/office/officeart/2008/layout/VerticalCircleList"/>
    <dgm:cxn modelId="{75494521-E759-439E-929E-E9752EB427E9}" srcId="{1C204570-30B5-42E1-88EE-87CC2E492677}" destId="{BF39568A-A18D-4CFA-9F92-ACEAFAAE7386}" srcOrd="3" destOrd="0" parTransId="{B0989966-FA92-405C-9C3F-D7994A15DCB0}" sibTransId="{8CDF9722-9448-4848-9144-0BC3880D2F30}"/>
    <dgm:cxn modelId="{84A174F0-6A0F-41C1-8C81-116769170166}" type="presOf" srcId="{2484C268-D2E6-4906-9A91-6341B2A0A992}" destId="{C54D1AE2-3B37-428E-9998-D34D61ADB5DE}" srcOrd="0" destOrd="0" presId="urn:microsoft.com/office/officeart/2008/layout/VerticalCircleList"/>
    <dgm:cxn modelId="{0084AFEB-4B79-43BC-A1FA-77F9331B2BA1}" type="presOf" srcId="{BF39568A-A18D-4CFA-9F92-ACEAFAAE7386}" destId="{F2196538-2313-4AC5-A462-04A0827539B6}" srcOrd="0" destOrd="0" presId="urn:microsoft.com/office/officeart/2008/layout/VerticalCircleList"/>
    <dgm:cxn modelId="{26F4B698-EDAD-412E-99C9-39B310CFDF1F}" srcId="{1C204570-30B5-42E1-88EE-87CC2E492677}" destId="{0009F49B-1A29-4EA9-B720-76D726EA5290}" srcOrd="4" destOrd="0" parTransId="{496E8FF6-439D-4B1C-9085-6B492DE95FD3}" sibTransId="{734228CA-C8E3-43AF-B8A8-7BF025046018}"/>
    <dgm:cxn modelId="{A2F15972-2FA0-4C10-A12C-919279025EEB}" srcId="{1C204570-30B5-42E1-88EE-87CC2E492677}" destId="{8775F6AC-E8FE-4183-A793-7AA1A33D03ED}" srcOrd="1" destOrd="0" parTransId="{FD4688D0-3B46-4483-944F-E8488BC0A811}" sibTransId="{93E20A9F-9D32-4D51-97EB-B84F32DC84C9}"/>
    <dgm:cxn modelId="{ABAE77AF-04D3-400F-995E-2004558D02A6}" srcId="{1C204570-30B5-42E1-88EE-87CC2E492677}" destId="{36D5F91D-E5CF-4961-8128-0786E81917E3}" srcOrd="2" destOrd="0" parTransId="{194915FD-8A2A-4CC3-A379-A3C27D95F54F}" sibTransId="{AAD09883-A139-41FD-BD23-A52EB46FF0C7}"/>
    <dgm:cxn modelId="{32E0D684-17D0-44CD-AE6B-662C4742E5CA}" type="presParOf" srcId="{02BF87EE-7BF0-4A73-9180-BEA840B255CA}" destId="{D8B14FF8-EDAD-406A-A222-263575A21086}" srcOrd="0" destOrd="0" presId="urn:microsoft.com/office/officeart/2008/layout/VerticalCircleList"/>
    <dgm:cxn modelId="{CC9501B4-96D1-4AE7-B04F-4E2C7E4E3987}" type="presParOf" srcId="{D8B14FF8-EDAD-406A-A222-263575A21086}" destId="{D7234CDD-7132-4077-BB80-58C41E2D6D18}" srcOrd="0" destOrd="0" presId="urn:microsoft.com/office/officeart/2008/layout/VerticalCircleList"/>
    <dgm:cxn modelId="{5B48D053-4C83-4A78-B4D9-5D3AEC1B6743}" type="presParOf" srcId="{D8B14FF8-EDAD-406A-A222-263575A21086}" destId="{17D43D1B-4A75-4F6E-9E3A-017CA0F29D29}" srcOrd="1" destOrd="0" presId="urn:microsoft.com/office/officeart/2008/layout/VerticalCircleList"/>
    <dgm:cxn modelId="{E9D9D0AF-7296-41E0-BC68-D2E7FEB0B3F0}" type="presParOf" srcId="{D8B14FF8-EDAD-406A-A222-263575A21086}" destId="{C54D1AE2-3B37-428E-9998-D34D61ADB5DE}" srcOrd="2" destOrd="0" presId="urn:microsoft.com/office/officeart/2008/layout/VerticalCircleList"/>
    <dgm:cxn modelId="{D2190CBC-9FE5-42F9-8751-308C3EAD0A7B}" type="presParOf" srcId="{02BF87EE-7BF0-4A73-9180-BEA840B255CA}" destId="{BF1D4A29-3685-4F26-AE31-62AD7A4DEDB3}" srcOrd="1" destOrd="0" presId="urn:microsoft.com/office/officeart/2008/layout/VerticalCircleList"/>
    <dgm:cxn modelId="{4BC8A91F-BC4F-4BA8-83AC-183F425EDBF2}" type="presParOf" srcId="{BF1D4A29-3685-4F26-AE31-62AD7A4DEDB3}" destId="{955378FE-1571-4E10-9297-23EBB333D882}" srcOrd="0" destOrd="0" presId="urn:microsoft.com/office/officeart/2008/layout/VerticalCircleList"/>
    <dgm:cxn modelId="{FDB81E5E-D697-47A3-BBC7-6E113385DC99}" type="presParOf" srcId="{BF1D4A29-3685-4F26-AE31-62AD7A4DEDB3}" destId="{B3EB6D8D-B06E-4D58-9EEA-AD700725D581}" srcOrd="1" destOrd="0" presId="urn:microsoft.com/office/officeart/2008/layout/VerticalCircleList"/>
    <dgm:cxn modelId="{59761701-7405-488D-82FD-CDBCE78BB7EB}" type="presParOf" srcId="{BF1D4A29-3685-4F26-AE31-62AD7A4DEDB3}" destId="{D03E6B5E-4210-4E89-96E3-9F5F1AE61186}" srcOrd="2" destOrd="0" presId="urn:microsoft.com/office/officeart/2008/layout/VerticalCircleList"/>
    <dgm:cxn modelId="{D565E931-64C0-4AAD-90EA-BAB7F7F674D6}" type="presParOf" srcId="{02BF87EE-7BF0-4A73-9180-BEA840B255CA}" destId="{35B8A61F-0E63-4D2D-90A4-5573B9063A62}" srcOrd="2" destOrd="0" presId="urn:microsoft.com/office/officeart/2008/layout/VerticalCircleList"/>
    <dgm:cxn modelId="{A7FA2E25-A6D2-48BB-ABD3-A369C2E2D109}" type="presParOf" srcId="{35B8A61F-0E63-4D2D-90A4-5573B9063A62}" destId="{BD7D69D7-38F8-4B13-894D-36DE286D73B2}" srcOrd="0" destOrd="0" presId="urn:microsoft.com/office/officeart/2008/layout/VerticalCircleList"/>
    <dgm:cxn modelId="{239BEE21-15C0-413A-AA7D-56CC526B14C2}" type="presParOf" srcId="{35B8A61F-0E63-4D2D-90A4-5573B9063A62}" destId="{591C8FE6-60F9-44D3-9EC9-A9CBA158F8C3}" srcOrd="1" destOrd="0" presId="urn:microsoft.com/office/officeart/2008/layout/VerticalCircleList"/>
    <dgm:cxn modelId="{4AA48288-7AE6-41BE-9602-EADFCF0BD72D}" type="presParOf" srcId="{35B8A61F-0E63-4D2D-90A4-5573B9063A62}" destId="{9E3C917B-0F7C-4CFB-8FA8-E5FDD89CD86E}" srcOrd="2" destOrd="0" presId="urn:microsoft.com/office/officeart/2008/layout/VerticalCircleList"/>
    <dgm:cxn modelId="{D5C5F4ED-F724-4F12-8FAC-CFE8F02B70E0}" type="presParOf" srcId="{02BF87EE-7BF0-4A73-9180-BEA840B255CA}" destId="{A14FFF66-0C98-478B-AE5D-681A831B68BE}" srcOrd="3" destOrd="0" presId="urn:microsoft.com/office/officeart/2008/layout/VerticalCircleList"/>
    <dgm:cxn modelId="{3CACE2C4-F942-48FB-8BE4-A7BB2B370792}" type="presParOf" srcId="{A14FFF66-0C98-478B-AE5D-681A831B68BE}" destId="{F73BA441-326A-4915-AD20-EE07C7AD7FFA}" srcOrd="0" destOrd="0" presId="urn:microsoft.com/office/officeart/2008/layout/VerticalCircleList"/>
    <dgm:cxn modelId="{88401678-37B6-43EF-83FB-79F52E0C4133}" type="presParOf" srcId="{A14FFF66-0C98-478B-AE5D-681A831B68BE}" destId="{B846D8C7-416A-49D0-A0D3-DB0FCD95775C}" srcOrd="1" destOrd="0" presId="urn:microsoft.com/office/officeart/2008/layout/VerticalCircleList"/>
    <dgm:cxn modelId="{958D6DB4-8BFA-4625-9959-97CC447CBB55}" type="presParOf" srcId="{A14FFF66-0C98-478B-AE5D-681A831B68BE}" destId="{F2196538-2313-4AC5-A462-04A0827539B6}" srcOrd="2" destOrd="0" presId="urn:microsoft.com/office/officeart/2008/layout/VerticalCircleList"/>
    <dgm:cxn modelId="{F7B234C5-2431-4072-AF12-E860AD5EC55E}" type="presParOf" srcId="{02BF87EE-7BF0-4A73-9180-BEA840B255CA}" destId="{E6C53EDA-F769-42B4-89D6-0C5F2C6F3888}" srcOrd="4" destOrd="0" presId="urn:microsoft.com/office/officeart/2008/layout/VerticalCircleList"/>
    <dgm:cxn modelId="{F26E830F-0129-43C9-BCE3-44FAED884A5A}" type="presParOf" srcId="{E6C53EDA-F769-42B4-89D6-0C5F2C6F3888}" destId="{66927034-6A09-4EF1-9DD3-338DD3D2E65B}" srcOrd="0" destOrd="0" presId="urn:microsoft.com/office/officeart/2008/layout/VerticalCircleList"/>
    <dgm:cxn modelId="{8C919124-7949-4CF2-BB0C-5EB87C5C29A3}" type="presParOf" srcId="{E6C53EDA-F769-42B4-89D6-0C5F2C6F3888}" destId="{83A359F7-2B3C-41F2-9BF0-F5CD8E1CAB5F}" srcOrd="1" destOrd="0" presId="urn:microsoft.com/office/officeart/2008/layout/VerticalCircleList"/>
    <dgm:cxn modelId="{9BE2B520-DE4A-4CA8-A495-A2A031FC48EF}" type="presParOf" srcId="{E6C53EDA-F769-42B4-89D6-0C5F2C6F3888}" destId="{14B739FB-CC45-46AE-BCFD-0AF26D39958D}" srcOrd="2" destOrd="0" presId="urn:microsoft.com/office/officeart/2008/layout/VerticalCircleList"/>
    <dgm:cxn modelId="{E9307EA0-149F-4556-95DE-663DF4730C1B}" type="presParOf" srcId="{02BF87EE-7BF0-4A73-9180-BEA840B255CA}" destId="{B96E7A3F-4167-4FA2-B3C0-FF8310FB1A6A}" srcOrd="5" destOrd="0" presId="urn:microsoft.com/office/officeart/2008/layout/VerticalCircleList"/>
    <dgm:cxn modelId="{6FBC63B8-EA75-4C59-8B6A-66781C243C03}" type="presParOf" srcId="{B96E7A3F-4167-4FA2-B3C0-FF8310FB1A6A}" destId="{D8EE3C05-CE4C-4413-9CFC-9DE51930BED8}" srcOrd="0" destOrd="0" presId="urn:microsoft.com/office/officeart/2008/layout/VerticalCircleList"/>
    <dgm:cxn modelId="{A2B379AE-AB19-4712-A61C-D38BE9E749AB}" type="presParOf" srcId="{B96E7A3F-4167-4FA2-B3C0-FF8310FB1A6A}" destId="{D8DCA86F-FFA8-4118-92BD-970DE383E17D}" srcOrd="1" destOrd="0" presId="urn:microsoft.com/office/officeart/2008/layout/VerticalCircleList"/>
    <dgm:cxn modelId="{357F605D-974F-469F-969F-549BF1FF7285}" type="presParOf" srcId="{B96E7A3F-4167-4FA2-B3C0-FF8310FB1A6A}" destId="{975E9890-F9D2-4997-85B9-437A1788255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8619A-41A4-4001-8D5A-5B4AAAACE0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CF99E69-0CE4-4A32-A356-8FAF4346C1B6}">
      <dgm:prSet phldrT="[文字]" custT="1"/>
      <dgm:spPr/>
      <dgm:t>
        <a:bodyPr/>
        <a:lstStyle/>
        <a:p>
          <a:r>
            <a:rPr lang="en-US" altLang="zh-TW" sz="2400" dirty="0" smtClean="0"/>
            <a:t>Primary</a:t>
          </a:r>
          <a:endParaRPr lang="zh-TW" altLang="en-US" sz="2400" dirty="0"/>
        </a:p>
      </dgm:t>
    </dgm:pt>
    <dgm:pt modelId="{2EEF7CFE-32E7-41FC-A601-48F8066F03A1}" type="parTrans" cxnId="{1FAFCB77-F48B-4FE3-BA43-1F7A2C48A819}">
      <dgm:prSet/>
      <dgm:spPr/>
      <dgm:t>
        <a:bodyPr/>
        <a:lstStyle/>
        <a:p>
          <a:endParaRPr lang="zh-TW" altLang="en-US"/>
        </a:p>
      </dgm:t>
    </dgm:pt>
    <dgm:pt modelId="{3CE98CFF-BED7-4176-829C-BFF82F9A9F87}" type="sibTrans" cxnId="{1FAFCB77-F48B-4FE3-BA43-1F7A2C48A819}">
      <dgm:prSet/>
      <dgm:spPr/>
      <dgm:t>
        <a:bodyPr/>
        <a:lstStyle/>
        <a:p>
          <a:endParaRPr lang="zh-TW" altLang="en-US"/>
        </a:p>
      </dgm:t>
    </dgm:pt>
    <dgm:pt modelId="{16B936B2-3B86-4FEA-920C-134A05F23C28}">
      <dgm:prSet phldrT="[文字]" custT="1"/>
      <dgm:spPr/>
      <dgm:t>
        <a:bodyPr/>
        <a:lstStyle/>
        <a:p>
          <a:r>
            <a:rPr lang="en-US" altLang="zh-TW" sz="2000" dirty="0" smtClean="0"/>
            <a:t>Develop in students an </a:t>
          </a:r>
          <a:r>
            <a:rPr lang="en-US" altLang="zh-TW" sz="2000" dirty="0" smtClean="0">
              <a:solidFill>
                <a:srgbClr val="C00000"/>
              </a:solidFill>
            </a:rPr>
            <a:t>interest</a:t>
          </a:r>
          <a:r>
            <a:rPr lang="en-US" altLang="zh-TW" sz="2000" dirty="0" smtClean="0"/>
            <a:t> in science and technology and a </a:t>
          </a:r>
          <a:r>
            <a:rPr lang="en-US" altLang="zh-TW" sz="2000" dirty="0" smtClean="0">
              <a:solidFill>
                <a:srgbClr val="C00000"/>
              </a:solidFill>
            </a:rPr>
            <a:t>habit</a:t>
          </a:r>
          <a:r>
            <a:rPr lang="en-US" altLang="zh-TW" sz="2000" dirty="0" smtClean="0"/>
            <a:t> of applying design thinking to create and problem solve</a:t>
          </a:r>
          <a:endParaRPr lang="zh-TW" altLang="en-US" sz="2000" dirty="0">
            <a:solidFill>
              <a:srgbClr val="C00000"/>
            </a:solidFill>
          </a:endParaRPr>
        </a:p>
      </dgm:t>
    </dgm:pt>
    <dgm:pt modelId="{D4C0A788-4A06-4EA3-8C65-3036AA752283}" type="parTrans" cxnId="{F3EC6223-3C10-4608-B254-97D11ADD77A7}">
      <dgm:prSet/>
      <dgm:spPr/>
      <dgm:t>
        <a:bodyPr/>
        <a:lstStyle/>
        <a:p>
          <a:endParaRPr lang="zh-TW" altLang="en-US"/>
        </a:p>
      </dgm:t>
    </dgm:pt>
    <dgm:pt modelId="{66E37AC1-D636-4E27-8FA0-0366BEB28C31}" type="sibTrans" cxnId="{F3EC6223-3C10-4608-B254-97D11ADD77A7}">
      <dgm:prSet/>
      <dgm:spPr/>
      <dgm:t>
        <a:bodyPr/>
        <a:lstStyle/>
        <a:p>
          <a:endParaRPr lang="zh-TW" altLang="en-US"/>
        </a:p>
      </dgm:t>
    </dgm:pt>
    <dgm:pt modelId="{3DACAFDA-7F4D-4054-8DE3-FA18BEDEA4F7}">
      <dgm:prSet phldrT="[文字]" custT="1"/>
      <dgm:spPr/>
      <dgm:t>
        <a:bodyPr/>
        <a:lstStyle/>
        <a:p>
          <a:r>
            <a:rPr lang="en-US" altLang="zh-TW" sz="2000" dirty="0" smtClean="0">
              <a:latin typeface="+mn-lt"/>
            </a:rPr>
            <a:t>Develop in students a </a:t>
          </a:r>
          <a:r>
            <a:rPr lang="en-US" altLang="zh-TW" sz="2000" dirty="0" smtClean="0">
              <a:solidFill>
                <a:srgbClr val="C00000"/>
              </a:solidFill>
              <a:latin typeface="+mn-lt"/>
            </a:rPr>
            <a:t>habit</a:t>
          </a:r>
          <a:r>
            <a:rPr lang="en-US" altLang="zh-TW" sz="2000" dirty="0" smtClean="0">
              <a:latin typeface="+mn-lt"/>
            </a:rPr>
            <a:t> of applying knowledge and skills </a:t>
          </a:r>
          <a:r>
            <a:rPr lang="en-US" altLang="zh-TW" sz="2000" dirty="0" err="1" smtClean="0">
              <a:latin typeface="+mn-lt"/>
            </a:rPr>
            <a:t>integratively</a:t>
          </a:r>
          <a:r>
            <a:rPr lang="en-US" altLang="zh-TW" sz="2000" dirty="0" smtClean="0">
              <a:latin typeface="+mn-lt"/>
            </a:rPr>
            <a:t> to solve authentic problems</a:t>
          </a:r>
          <a:endParaRPr lang="zh-TW" altLang="en-US" sz="2000" dirty="0">
            <a:solidFill>
              <a:srgbClr val="C00000"/>
            </a:solidFill>
            <a:latin typeface="+mn-lt"/>
          </a:endParaRPr>
        </a:p>
      </dgm:t>
    </dgm:pt>
    <dgm:pt modelId="{53184115-B5DB-4CE9-B48B-D4A1947CA0DC}" type="parTrans" cxnId="{CE99657D-C255-4A8F-B420-9827B08196CD}">
      <dgm:prSet/>
      <dgm:spPr/>
      <dgm:t>
        <a:bodyPr/>
        <a:lstStyle/>
        <a:p>
          <a:endParaRPr lang="zh-TW" altLang="en-US"/>
        </a:p>
      </dgm:t>
    </dgm:pt>
    <dgm:pt modelId="{46540652-B6AC-41BA-BECC-929163E50C19}" type="sibTrans" cxnId="{CE99657D-C255-4A8F-B420-9827B08196CD}">
      <dgm:prSet/>
      <dgm:spPr/>
      <dgm:t>
        <a:bodyPr/>
        <a:lstStyle/>
        <a:p>
          <a:endParaRPr lang="zh-TW" altLang="en-US"/>
        </a:p>
      </dgm:t>
    </dgm:pt>
    <dgm:pt modelId="{C1BD159C-1539-4B27-BEC9-415EF8E2F3FC}">
      <dgm:prSet phldrT="[文字]" custT="1"/>
      <dgm:spPr/>
      <dgm:t>
        <a:bodyPr/>
        <a:lstStyle/>
        <a:p>
          <a:r>
            <a:rPr lang="en-US" altLang="zh-TW" sz="2400" dirty="0" smtClean="0"/>
            <a:t>Junior Secondary</a:t>
          </a:r>
          <a:endParaRPr lang="zh-TW" altLang="en-US" sz="2400" dirty="0"/>
        </a:p>
      </dgm:t>
    </dgm:pt>
    <dgm:pt modelId="{F45113C5-86FE-4DEC-AD39-5EB9F49DACCD}" type="parTrans" cxnId="{F93B8931-FF3E-4F05-A4E4-F25B942207D1}">
      <dgm:prSet/>
      <dgm:spPr/>
      <dgm:t>
        <a:bodyPr/>
        <a:lstStyle/>
        <a:p>
          <a:endParaRPr lang="zh-TW" altLang="en-US"/>
        </a:p>
      </dgm:t>
    </dgm:pt>
    <dgm:pt modelId="{7C4C7A7F-A564-45E9-A9D4-1B8089463B77}" type="sibTrans" cxnId="{F93B8931-FF3E-4F05-A4E4-F25B942207D1}">
      <dgm:prSet/>
      <dgm:spPr/>
      <dgm:t>
        <a:bodyPr/>
        <a:lstStyle/>
        <a:p>
          <a:endParaRPr lang="zh-TW" altLang="en-US"/>
        </a:p>
      </dgm:t>
    </dgm:pt>
    <dgm:pt modelId="{B248E4F6-A5BB-41C8-AFCD-D681FBB5E80E}">
      <dgm:prSet phldrT="[文字]"/>
      <dgm:spPr/>
      <dgm:t>
        <a:bodyPr/>
        <a:lstStyle/>
        <a:p>
          <a:r>
            <a:rPr lang="en-US" altLang="zh-TW" dirty="0" smtClean="0"/>
            <a:t>Develop </a:t>
          </a:r>
          <a:r>
            <a:rPr lang="en-US" altLang="zh-TW" dirty="0" smtClean="0">
              <a:solidFill>
                <a:srgbClr val="C00000"/>
              </a:solidFill>
            </a:rPr>
            <a:t>a solid knowledge foundation in science, technology and math</a:t>
          </a:r>
          <a:endParaRPr lang="zh-TW" altLang="en-US" dirty="0">
            <a:solidFill>
              <a:srgbClr val="C00000"/>
            </a:solidFill>
          </a:endParaRPr>
        </a:p>
      </dgm:t>
    </dgm:pt>
    <dgm:pt modelId="{2FC6E854-3F80-45E5-8CBD-E6BC35D6F6C5}" type="parTrans" cxnId="{B5973930-0845-452E-BE90-D7B6A81E2A0E}">
      <dgm:prSet/>
      <dgm:spPr/>
      <dgm:t>
        <a:bodyPr/>
        <a:lstStyle/>
        <a:p>
          <a:endParaRPr lang="zh-TW" altLang="en-US"/>
        </a:p>
      </dgm:t>
    </dgm:pt>
    <dgm:pt modelId="{5E5490DB-FD08-4A82-B67C-38DA5024E676}" type="sibTrans" cxnId="{B5973930-0845-452E-BE90-D7B6A81E2A0E}">
      <dgm:prSet/>
      <dgm:spPr/>
      <dgm:t>
        <a:bodyPr/>
        <a:lstStyle/>
        <a:p>
          <a:endParaRPr lang="zh-TW" altLang="en-US"/>
        </a:p>
      </dgm:t>
    </dgm:pt>
    <dgm:pt modelId="{0F7146D6-11DF-4696-9DE1-B03A43280077}">
      <dgm:prSet phldrT="[文字]"/>
      <dgm:spPr/>
      <dgm:t>
        <a:bodyPr/>
        <a:lstStyle/>
        <a:p>
          <a:r>
            <a:rPr lang="en-US" altLang="zh-TW" dirty="0" smtClean="0"/>
            <a:t>Skills in adopting </a:t>
          </a:r>
          <a:r>
            <a:rPr lang="en-US" altLang="zh-TW" dirty="0" smtClean="0">
              <a:solidFill>
                <a:srgbClr val="C00000"/>
              </a:solidFill>
            </a:rPr>
            <a:t>scientific inquiry </a:t>
          </a:r>
          <a:r>
            <a:rPr lang="en-US" altLang="zh-TW" dirty="0" smtClean="0"/>
            <a:t>to acquire knowledge</a:t>
          </a:r>
          <a:endParaRPr lang="zh-TW" altLang="en-US" dirty="0"/>
        </a:p>
      </dgm:t>
    </dgm:pt>
    <dgm:pt modelId="{CC432D1F-6C7C-49A1-AF26-6E98885F6AAB}" type="parTrans" cxnId="{E4A65075-9B4F-4A50-9B5E-F7764E4A6D5B}">
      <dgm:prSet/>
      <dgm:spPr/>
      <dgm:t>
        <a:bodyPr/>
        <a:lstStyle/>
        <a:p>
          <a:endParaRPr lang="zh-TW" altLang="en-US"/>
        </a:p>
      </dgm:t>
    </dgm:pt>
    <dgm:pt modelId="{37C88E8C-2456-4293-BFE7-4B83B2FED54E}" type="sibTrans" cxnId="{E4A65075-9B4F-4A50-9B5E-F7764E4A6D5B}">
      <dgm:prSet/>
      <dgm:spPr/>
      <dgm:t>
        <a:bodyPr/>
        <a:lstStyle/>
        <a:p>
          <a:endParaRPr lang="zh-TW" altLang="en-US"/>
        </a:p>
      </dgm:t>
    </dgm:pt>
    <dgm:pt modelId="{78D0336D-5A88-4924-A37E-01ACEEA10738}">
      <dgm:prSet phldrT="[文字]" custT="1"/>
      <dgm:spPr/>
      <dgm:t>
        <a:bodyPr/>
        <a:lstStyle/>
        <a:p>
          <a:r>
            <a:rPr lang="en-US" altLang="zh-TW" sz="2400" dirty="0" smtClean="0"/>
            <a:t>Senior Secondary</a:t>
          </a:r>
          <a:endParaRPr lang="zh-TW" altLang="en-US" sz="2400" dirty="0"/>
        </a:p>
      </dgm:t>
    </dgm:pt>
    <dgm:pt modelId="{8997EC23-D75A-4684-9833-8DB8C0BD8D0E}" type="parTrans" cxnId="{B2C6BB07-AF99-4230-9FC2-9930F1EA44EA}">
      <dgm:prSet/>
      <dgm:spPr/>
      <dgm:t>
        <a:bodyPr/>
        <a:lstStyle/>
        <a:p>
          <a:endParaRPr lang="zh-TW" altLang="en-US"/>
        </a:p>
      </dgm:t>
    </dgm:pt>
    <dgm:pt modelId="{48BA8573-A047-4BC9-BCF9-DCB3E7AE1ABB}" type="sibTrans" cxnId="{B2C6BB07-AF99-4230-9FC2-9930F1EA44EA}">
      <dgm:prSet/>
      <dgm:spPr/>
      <dgm:t>
        <a:bodyPr/>
        <a:lstStyle/>
        <a:p>
          <a:endParaRPr lang="zh-TW" altLang="en-US"/>
        </a:p>
      </dgm:t>
    </dgm:pt>
    <dgm:pt modelId="{A3B640AC-A135-497B-9405-917A72A45589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rgbClr val="C00000"/>
              </a:solidFill>
            </a:rPr>
            <a:t>Integrate</a:t>
          </a:r>
          <a:r>
            <a:rPr lang="en-US" altLang="zh-TW" sz="2000" dirty="0" smtClean="0"/>
            <a:t> the learning elements of STEM with </a:t>
          </a:r>
          <a:r>
            <a:rPr lang="en-US" altLang="zh-TW" sz="2000" dirty="0" smtClean="0">
              <a:solidFill>
                <a:srgbClr val="C00000"/>
              </a:solidFill>
            </a:rPr>
            <a:t>existing subjects </a:t>
          </a:r>
          <a:r>
            <a:rPr lang="en-US" altLang="zh-TW" sz="2000" dirty="0" smtClean="0"/>
            <a:t>and enhance the </a:t>
          </a:r>
          <a:r>
            <a:rPr lang="en-US" altLang="zh-TW" sz="2000" dirty="0" smtClean="0">
              <a:solidFill>
                <a:srgbClr val="C00000"/>
              </a:solidFill>
            </a:rPr>
            <a:t>integrated use </a:t>
          </a:r>
          <a:r>
            <a:rPr lang="en-US" altLang="zh-TW" sz="2000" dirty="0" smtClean="0"/>
            <a:t>of knowledge of science, technology and math </a:t>
          </a:r>
          <a:r>
            <a:rPr lang="en-US" altLang="zh-TW" sz="2000" dirty="0" smtClean="0">
              <a:solidFill>
                <a:schemeClr val="tx1"/>
              </a:solidFill>
            </a:rPr>
            <a:t>to</a:t>
          </a:r>
          <a:r>
            <a:rPr lang="en-US" altLang="zh-TW" sz="2000" dirty="0" smtClean="0">
              <a:solidFill>
                <a:srgbClr val="C00000"/>
              </a:solidFill>
            </a:rPr>
            <a:t> solve authentic problems</a:t>
          </a:r>
          <a:endParaRPr lang="zh-TW" altLang="en-US" sz="2000" dirty="0">
            <a:solidFill>
              <a:srgbClr val="C00000"/>
            </a:solidFill>
          </a:endParaRPr>
        </a:p>
      </dgm:t>
    </dgm:pt>
    <dgm:pt modelId="{C2FD09FC-0F64-4274-ACC5-EC576CBECF37}" type="parTrans" cxnId="{502D2903-A6C8-4E1B-BF12-256F02E68C76}">
      <dgm:prSet/>
      <dgm:spPr/>
      <dgm:t>
        <a:bodyPr/>
        <a:lstStyle/>
        <a:p>
          <a:endParaRPr lang="zh-TW" altLang="en-US"/>
        </a:p>
      </dgm:t>
    </dgm:pt>
    <dgm:pt modelId="{42177035-FB15-432C-A64C-E109C5C7FA2C}" type="sibTrans" cxnId="{502D2903-A6C8-4E1B-BF12-256F02E68C76}">
      <dgm:prSet/>
      <dgm:spPr/>
      <dgm:t>
        <a:bodyPr/>
        <a:lstStyle/>
        <a:p>
          <a:endParaRPr lang="zh-TW" altLang="en-US"/>
        </a:p>
      </dgm:t>
    </dgm:pt>
    <dgm:pt modelId="{80BC79F5-BCF4-4532-82D8-C4B4CAABC420}">
      <dgm:prSet phldrT="[文字]"/>
      <dgm:spPr/>
      <dgm:t>
        <a:bodyPr/>
        <a:lstStyle/>
        <a:p>
          <a:r>
            <a:rPr lang="en-US" altLang="zh-TW" dirty="0" smtClean="0"/>
            <a:t>Skills in applying </a:t>
          </a:r>
          <a:r>
            <a:rPr lang="en-US" altLang="zh-TW" dirty="0" smtClean="0">
              <a:solidFill>
                <a:srgbClr val="C00000"/>
              </a:solidFill>
            </a:rPr>
            <a:t>design thinking </a:t>
          </a:r>
          <a:r>
            <a:rPr lang="en-US" altLang="zh-TW" dirty="0" smtClean="0"/>
            <a:t>to create and problem solve </a:t>
          </a:r>
          <a:endParaRPr lang="zh-TW" altLang="en-US" dirty="0"/>
        </a:p>
      </dgm:t>
    </dgm:pt>
    <dgm:pt modelId="{21A09963-00A7-46D3-B821-33C7154BA808}" type="parTrans" cxnId="{D544BC3B-16E0-4704-9959-9EA4BF805E94}">
      <dgm:prSet/>
      <dgm:spPr/>
      <dgm:t>
        <a:bodyPr/>
        <a:lstStyle/>
        <a:p>
          <a:endParaRPr lang="zh-TW" altLang="en-US"/>
        </a:p>
      </dgm:t>
    </dgm:pt>
    <dgm:pt modelId="{2A96F142-BCA9-4FA4-86D1-22A5733F6560}" type="sibTrans" cxnId="{D544BC3B-16E0-4704-9959-9EA4BF805E94}">
      <dgm:prSet/>
      <dgm:spPr/>
      <dgm:t>
        <a:bodyPr/>
        <a:lstStyle/>
        <a:p>
          <a:endParaRPr lang="zh-TW" altLang="en-US"/>
        </a:p>
      </dgm:t>
    </dgm:pt>
    <dgm:pt modelId="{86ABE40A-7ADB-4295-8EFF-D722F27C6A54}">
      <dgm:prSet/>
      <dgm:spPr/>
      <dgm:t>
        <a:bodyPr/>
        <a:lstStyle/>
        <a:p>
          <a:r>
            <a:rPr lang="en-US" altLang="zh-TW" dirty="0" smtClean="0"/>
            <a:t>Help students understand the </a:t>
          </a:r>
          <a:r>
            <a:rPr lang="en-US" altLang="zh-TW" dirty="0" smtClean="0">
              <a:solidFill>
                <a:srgbClr val="C00000"/>
              </a:solidFill>
            </a:rPr>
            <a:t>latest developments </a:t>
          </a:r>
          <a:r>
            <a:rPr lang="en-US" altLang="zh-TW" dirty="0" smtClean="0"/>
            <a:t>in and </a:t>
          </a:r>
          <a:r>
            <a:rPr lang="en-US" altLang="zh-TW" dirty="0" smtClean="0">
              <a:solidFill>
                <a:srgbClr val="C00000"/>
              </a:solidFill>
            </a:rPr>
            <a:t>importance</a:t>
          </a:r>
          <a:r>
            <a:rPr lang="en-US" altLang="zh-TW" dirty="0" smtClean="0"/>
            <a:t> of contemporary science and technology (e.g. artificial intelligence, biotechnology)</a:t>
          </a:r>
          <a:endParaRPr lang="zh-TW" altLang="en-US" dirty="0">
            <a:solidFill>
              <a:srgbClr val="C00000"/>
            </a:solidFill>
          </a:endParaRPr>
        </a:p>
      </dgm:t>
    </dgm:pt>
    <dgm:pt modelId="{1683A58E-2B5B-4437-B924-43CA3DC99437}" type="parTrans" cxnId="{FF77254C-D8E4-408A-9B07-9B6D451E1E52}">
      <dgm:prSet/>
      <dgm:spPr/>
      <dgm:t>
        <a:bodyPr/>
        <a:lstStyle/>
        <a:p>
          <a:endParaRPr lang="zh-TW" altLang="en-US"/>
        </a:p>
      </dgm:t>
    </dgm:pt>
    <dgm:pt modelId="{F492CDA1-1045-49B8-B584-B7D38903BEE5}" type="sibTrans" cxnId="{FF77254C-D8E4-408A-9B07-9B6D451E1E52}">
      <dgm:prSet/>
      <dgm:spPr/>
      <dgm:t>
        <a:bodyPr/>
        <a:lstStyle/>
        <a:p>
          <a:endParaRPr lang="zh-TW" altLang="en-US"/>
        </a:p>
      </dgm:t>
    </dgm:pt>
    <dgm:pt modelId="{C9C0A747-1CEC-4823-81D7-C37AD2C9E871}">
      <dgm:prSet phldrT="[文字]" custT="1"/>
      <dgm:spPr/>
      <dgm:t>
        <a:bodyPr/>
        <a:lstStyle/>
        <a:p>
          <a:r>
            <a:rPr lang="en-US" altLang="zh-TW" sz="2000" dirty="0" smtClean="0"/>
            <a:t>Enable students to explore various STEM-related disciplines/careers and get prepared for planning future </a:t>
          </a:r>
          <a:r>
            <a:rPr lang="en-US" altLang="zh-TW" sz="2000" dirty="0" smtClean="0">
              <a:solidFill>
                <a:srgbClr val="C00000"/>
              </a:solidFill>
            </a:rPr>
            <a:t>studies and work</a:t>
          </a:r>
          <a:endParaRPr lang="zh-TW" altLang="en-US" sz="2000" dirty="0"/>
        </a:p>
      </dgm:t>
    </dgm:pt>
    <dgm:pt modelId="{A73990AD-6CD7-43D0-AD4F-E9DB6B9383A3}" type="parTrans" cxnId="{ED633CC5-E391-4B08-9226-78F257294E0F}">
      <dgm:prSet/>
      <dgm:spPr/>
      <dgm:t>
        <a:bodyPr/>
        <a:lstStyle/>
        <a:p>
          <a:endParaRPr lang="zh-TW" altLang="en-US"/>
        </a:p>
      </dgm:t>
    </dgm:pt>
    <dgm:pt modelId="{0C226310-73F1-4B3F-9178-D3E0AC1E62A2}" type="sibTrans" cxnId="{ED633CC5-E391-4B08-9226-78F257294E0F}">
      <dgm:prSet/>
      <dgm:spPr/>
      <dgm:t>
        <a:bodyPr/>
        <a:lstStyle/>
        <a:p>
          <a:endParaRPr lang="zh-TW" altLang="en-US"/>
        </a:p>
      </dgm:t>
    </dgm:pt>
    <dgm:pt modelId="{36FBB99C-0688-40EA-83CD-CD463FD70157}" type="pres">
      <dgm:prSet presAssocID="{06A8619A-41A4-4001-8D5A-5B4AAAACE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E17F66-1629-4D55-A236-648E7DAFA68C}" type="pres">
      <dgm:prSet presAssocID="{FCF99E69-0CE4-4A32-A356-8FAF4346C1B6}" presName="composite" presStyleCnt="0"/>
      <dgm:spPr/>
    </dgm:pt>
    <dgm:pt modelId="{DD4CB090-64D6-4E29-8F14-E6700B7D98A2}" type="pres">
      <dgm:prSet presAssocID="{FCF99E69-0CE4-4A32-A356-8FAF4346C1B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C9C4DD-B47E-4AD7-A730-08B062D44947}" type="pres">
      <dgm:prSet presAssocID="{FCF99E69-0CE4-4A32-A356-8FAF4346C1B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9FF8CC-1FEB-498C-89AE-DCD4F1BA8FD5}" type="pres">
      <dgm:prSet presAssocID="{3CE98CFF-BED7-4176-829C-BFF82F9A9F87}" presName="space" presStyleCnt="0"/>
      <dgm:spPr/>
    </dgm:pt>
    <dgm:pt modelId="{384D072E-630D-4A02-A57E-92D9CD9D632A}" type="pres">
      <dgm:prSet presAssocID="{C1BD159C-1539-4B27-BEC9-415EF8E2F3FC}" presName="composite" presStyleCnt="0"/>
      <dgm:spPr/>
    </dgm:pt>
    <dgm:pt modelId="{0186CFBE-DB17-4807-AD20-1941EF7C4403}" type="pres">
      <dgm:prSet presAssocID="{C1BD159C-1539-4B27-BEC9-415EF8E2F3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B76C84-336A-40BE-9801-E1C660BA163D}" type="pres">
      <dgm:prSet presAssocID="{C1BD159C-1539-4B27-BEC9-415EF8E2F3F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62511-9733-4C6B-B856-2AB8A534D1AF}" type="pres">
      <dgm:prSet presAssocID="{7C4C7A7F-A564-45E9-A9D4-1B8089463B77}" presName="space" presStyleCnt="0"/>
      <dgm:spPr/>
    </dgm:pt>
    <dgm:pt modelId="{1D33C529-8378-4D45-93C5-23DCCA56D903}" type="pres">
      <dgm:prSet presAssocID="{78D0336D-5A88-4924-A37E-01ACEEA10738}" presName="composite" presStyleCnt="0"/>
      <dgm:spPr/>
    </dgm:pt>
    <dgm:pt modelId="{C42E1B04-8A4E-41BE-B214-302B87BF358E}" type="pres">
      <dgm:prSet presAssocID="{78D0336D-5A88-4924-A37E-01ACEEA10738}" presName="parTx" presStyleLbl="alignNode1" presStyleIdx="2" presStyleCnt="3" custLinFactNeighborX="25687" custLinFactNeighborY="2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3AEAC-3F96-41C5-BC3F-5374A6F349CD}" type="pres">
      <dgm:prSet presAssocID="{78D0336D-5A88-4924-A37E-01ACEEA1073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EC6223-3C10-4608-B254-97D11ADD77A7}" srcId="{FCF99E69-0CE4-4A32-A356-8FAF4346C1B6}" destId="{16B936B2-3B86-4FEA-920C-134A05F23C28}" srcOrd="0" destOrd="0" parTransId="{D4C0A788-4A06-4EA3-8C65-3036AA752283}" sibTransId="{66E37AC1-D636-4E27-8FA0-0366BEB28C31}"/>
    <dgm:cxn modelId="{E4A65075-9B4F-4A50-9B5E-F7764E4A6D5B}" srcId="{C1BD159C-1539-4B27-BEC9-415EF8E2F3FC}" destId="{0F7146D6-11DF-4696-9DE1-B03A43280077}" srcOrd="1" destOrd="0" parTransId="{CC432D1F-6C7C-49A1-AF26-6E98885F6AAB}" sibTransId="{37C88E8C-2456-4293-BFE7-4B83B2FED54E}"/>
    <dgm:cxn modelId="{A94721EB-82E3-43A1-9BCD-83ECA9D44FFC}" type="presOf" srcId="{16B936B2-3B86-4FEA-920C-134A05F23C28}" destId="{7AC9C4DD-B47E-4AD7-A730-08B062D44947}" srcOrd="0" destOrd="0" presId="urn:microsoft.com/office/officeart/2005/8/layout/hList1"/>
    <dgm:cxn modelId="{CE99657D-C255-4A8F-B420-9827B08196CD}" srcId="{FCF99E69-0CE4-4A32-A356-8FAF4346C1B6}" destId="{3DACAFDA-7F4D-4054-8DE3-FA18BEDEA4F7}" srcOrd="1" destOrd="0" parTransId="{53184115-B5DB-4CE9-B48B-D4A1947CA0DC}" sibTransId="{46540652-B6AC-41BA-BECC-929163E50C19}"/>
    <dgm:cxn modelId="{D544BC3B-16E0-4704-9959-9EA4BF805E94}" srcId="{C1BD159C-1539-4B27-BEC9-415EF8E2F3FC}" destId="{80BC79F5-BCF4-4532-82D8-C4B4CAABC420}" srcOrd="2" destOrd="0" parTransId="{21A09963-00A7-46D3-B821-33C7154BA808}" sibTransId="{2A96F142-BCA9-4FA4-86D1-22A5733F6560}"/>
    <dgm:cxn modelId="{8B9866FD-DEC7-4A81-BEC9-278F4BB668CD}" type="presOf" srcId="{C9C0A747-1CEC-4823-81D7-C37AD2C9E871}" destId="{DA93AEAC-3F96-41C5-BC3F-5374A6F349CD}" srcOrd="0" destOrd="1" presId="urn:microsoft.com/office/officeart/2005/8/layout/hList1"/>
    <dgm:cxn modelId="{1C786965-005F-4752-83F6-19EE1C41A41A}" type="presOf" srcId="{80BC79F5-BCF4-4532-82D8-C4B4CAABC420}" destId="{7FB76C84-336A-40BE-9801-E1C660BA163D}" srcOrd="0" destOrd="2" presId="urn:microsoft.com/office/officeart/2005/8/layout/hList1"/>
    <dgm:cxn modelId="{502D2903-A6C8-4E1B-BF12-256F02E68C76}" srcId="{78D0336D-5A88-4924-A37E-01ACEEA10738}" destId="{A3B640AC-A135-497B-9405-917A72A45589}" srcOrd="0" destOrd="0" parTransId="{C2FD09FC-0F64-4274-ACC5-EC576CBECF37}" sibTransId="{42177035-FB15-432C-A64C-E109C5C7FA2C}"/>
    <dgm:cxn modelId="{2D39C31D-F7BB-4E0D-A3BF-15C8684BC755}" type="presOf" srcId="{06A8619A-41A4-4001-8D5A-5B4AAAACE0A7}" destId="{36FBB99C-0688-40EA-83CD-CD463FD70157}" srcOrd="0" destOrd="0" presId="urn:microsoft.com/office/officeart/2005/8/layout/hList1"/>
    <dgm:cxn modelId="{74703308-4623-48E3-8765-EEE01AF8A837}" type="presOf" srcId="{86ABE40A-7ADB-4295-8EFF-D722F27C6A54}" destId="{7FB76C84-336A-40BE-9801-E1C660BA163D}" srcOrd="0" destOrd="3" presId="urn:microsoft.com/office/officeart/2005/8/layout/hList1"/>
    <dgm:cxn modelId="{9F1E7221-8BE9-4D22-81FB-5DB2EB109E7A}" type="presOf" srcId="{FCF99E69-0CE4-4A32-A356-8FAF4346C1B6}" destId="{DD4CB090-64D6-4E29-8F14-E6700B7D98A2}" srcOrd="0" destOrd="0" presId="urn:microsoft.com/office/officeart/2005/8/layout/hList1"/>
    <dgm:cxn modelId="{FF77254C-D8E4-408A-9B07-9B6D451E1E52}" srcId="{C1BD159C-1539-4B27-BEC9-415EF8E2F3FC}" destId="{86ABE40A-7ADB-4295-8EFF-D722F27C6A54}" srcOrd="3" destOrd="0" parTransId="{1683A58E-2B5B-4437-B924-43CA3DC99437}" sibTransId="{F492CDA1-1045-49B8-B584-B7D38903BEE5}"/>
    <dgm:cxn modelId="{1F3F9771-236B-4459-91B8-D187A6A81E64}" type="presOf" srcId="{3DACAFDA-7F4D-4054-8DE3-FA18BEDEA4F7}" destId="{7AC9C4DD-B47E-4AD7-A730-08B062D44947}" srcOrd="0" destOrd="1" presId="urn:microsoft.com/office/officeart/2005/8/layout/hList1"/>
    <dgm:cxn modelId="{F0D3AFD2-1636-49C4-B5E5-559A4B7B4285}" type="presOf" srcId="{A3B640AC-A135-497B-9405-917A72A45589}" destId="{DA93AEAC-3F96-41C5-BC3F-5374A6F349CD}" srcOrd="0" destOrd="0" presId="urn:microsoft.com/office/officeart/2005/8/layout/hList1"/>
    <dgm:cxn modelId="{3FC4876C-A586-4B80-A655-4F75EE906154}" type="presOf" srcId="{0F7146D6-11DF-4696-9DE1-B03A43280077}" destId="{7FB76C84-336A-40BE-9801-E1C660BA163D}" srcOrd="0" destOrd="1" presId="urn:microsoft.com/office/officeart/2005/8/layout/hList1"/>
    <dgm:cxn modelId="{B2C6BB07-AF99-4230-9FC2-9930F1EA44EA}" srcId="{06A8619A-41A4-4001-8D5A-5B4AAAACE0A7}" destId="{78D0336D-5A88-4924-A37E-01ACEEA10738}" srcOrd="2" destOrd="0" parTransId="{8997EC23-D75A-4684-9833-8DB8C0BD8D0E}" sibTransId="{48BA8573-A047-4BC9-BCF9-DCB3E7AE1ABB}"/>
    <dgm:cxn modelId="{ED88C2B8-B38B-4D3A-993C-C7C61AE2CED3}" type="presOf" srcId="{C1BD159C-1539-4B27-BEC9-415EF8E2F3FC}" destId="{0186CFBE-DB17-4807-AD20-1941EF7C4403}" srcOrd="0" destOrd="0" presId="urn:microsoft.com/office/officeart/2005/8/layout/hList1"/>
    <dgm:cxn modelId="{36C22CD1-7A9D-43EC-B0B1-7E4881626BFD}" type="presOf" srcId="{B248E4F6-A5BB-41C8-AFCD-D681FBB5E80E}" destId="{7FB76C84-336A-40BE-9801-E1C660BA163D}" srcOrd="0" destOrd="0" presId="urn:microsoft.com/office/officeart/2005/8/layout/hList1"/>
    <dgm:cxn modelId="{1FAFCB77-F48B-4FE3-BA43-1F7A2C48A819}" srcId="{06A8619A-41A4-4001-8D5A-5B4AAAACE0A7}" destId="{FCF99E69-0CE4-4A32-A356-8FAF4346C1B6}" srcOrd="0" destOrd="0" parTransId="{2EEF7CFE-32E7-41FC-A601-48F8066F03A1}" sibTransId="{3CE98CFF-BED7-4176-829C-BFF82F9A9F87}"/>
    <dgm:cxn modelId="{B5973930-0845-452E-BE90-D7B6A81E2A0E}" srcId="{C1BD159C-1539-4B27-BEC9-415EF8E2F3FC}" destId="{B248E4F6-A5BB-41C8-AFCD-D681FBB5E80E}" srcOrd="0" destOrd="0" parTransId="{2FC6E854-3F80-45E5-8CBD-E6BC35D6F6C5}" sibTransId="{5E5490DB-FD08-4A82-B67C-38DA5024E676}"/>
    <dgm:cxn modelId="{ED633CC5-E391-4B08-9226-78F257294E0F}" srcId="{78D0336D-5A88-4924-A37E-01ACEEA10738}" destId="{C9C0A747-1CEC-4823-81D7-C37AD2C9E871}" srcOrd="1" destOrd="0" parTransId="{A73990AD-6CD7-43D0-AD4F-E9DB6B9383A3}" sibTransId="{0C226310-73F1-4B3F-9178-D3E0AC1E62A2}"/>
    <dgm:cxn modelId="{F93B8931-FF3E-4F05-A4E4-F25B942207D1}" srcId="{06A8619A-41A4-4001-8D5A-5B4AAAACE0A7}" destId="{C1BD159C-1539-4B27-BEC9-415EF8E2F3FC}" srcOrd="1" destOrd="0" parTransId="{F45113C5-86FE-4DEC-AD39-5EB9F49DACCD}" sibTransId="{7C4C7A7F-A564-45E9-A9D4-1B8089463B77}"/>
    <dgm:cxn modelId="{A5A6FE2B-E553-4F7C-9BF5-CDC30D5ABD18}" type="presOf" srcId="{78D0336D-5A88-4924-A37E-01ACEEA10738}" destId="{C42E1B04-8A4E-41BE-B214-302B87BF358E}" srcOrd="0" destOrd="0" presId="urn:microsoft.com/office/officeart/2005/8/layout/hList1"/>
    <dgm:cxn modelId="{75D534AC-6F54-4B96-90ED-A42FF184DB61}" type="presParOf" srcId="{36FBB99C-0688-40EA-83CD-CD463FD70157}" destId="{DAE17F66-1629-4D55-A236-648E7DAFA68C}" srcOrd="0" destOrd="0" presId="urn:microsoft.com/office/officeart/2005/8/layout/hList1"/>
    <dgm:cxn modelId="{76EF22C4-F376-4BF9-8452-BBE918604D6A}" type="presParOf" srcId="{DAE17F66-1629-4D55-A236-648E7DAFA68C}" destId="{DD4CB090-64D6-4E29-8F14-E6700B7D98A2}" srcOrd="0" destOrd="0" presId="urn:microsoft.com/office/officeart/2005/8/layout/hList1"/>
    <dgm:cxn modelId="{EE82679F-DED9-43B8-9985-33367AE28A7B}" type="presParOf" srcId="{DAE17F66-1629-4D55-A236-648E7DAFA68C}" destId="{7AC9C4DD-B47E-4AD7-A730-08B062D44947}" srcOrd="1" destOrd="0" presId="urn:microsoft.com/office/officeart/2005/8/layout/hList1"/>
    <dgm:cxn modelId="{A4A7CC8C-2334-4365-9BC8-FE6B2BBD65A9}" type="presParOf" srcId="{36FBB99C-0688-40EA-83CD-CD463FD70157}" destId="{819FF8CC-1FEB-498C-89AE-DCD4F1BA8FD5}" srcOrd="1" destOrd="0" presId="urn:microsoft.com/office/officeart/2005/8/layout/hList1"/>
    <dgm:cxn modelId="{33684310-FCE9-4296-BB34-A307A1B097DF}" type="presParOf" srcId="{36FBB99C-0688-40EA-83CD-CD463FD70157}" destId="{384D072E-630D-4A02-A57E-92D9CD9D632A}" srcOrd="2" destOrd="0" presId="urn:microsoft.com/office/officeart/2005/8/layout/hList1"/>
    <dgm:cxn modelId="{9D394611-96F6-45EB-B61D-6BA8160AB596}" type="presParOf" srcId="{384D072E-630D-4A02-A57E-92D9CD9D632A}" destId="{0186CFBE-DB17-4807-AD20-1941EF7C4403}" srcOrd="0" destOrd="0" presId="urn:microsoft.com/office/officeart/2005/8/layout/hList1"/>
    <dgm:cxn modelId="{86BA055E-EAA9-4F76-B303-B2C7CACB6203}" type="presParOf" srcId="{384D072E-630D-4A02-A57E-92D9CD9D632A}" destId="{7FB76C84-336A-40BE-9801-E1C660BA163D}" srcOrd="1" destOrd="0" presId="urn:microsoft.com/office/officeart/2005/8/layout/hList1"/>
    <dgm:cxn modelId="{EB1574B9-97A9-492C-8808-288493617F6A}" type="presParOf" srcId="{36FBB99C-0688-40EA-83CD-CD463FD70157}" destId="{FB662511-9733-4C6B-B856-2AB8A534D1AF}" srcOrd="3" destOrd="0" presId="urn:microsoft.com/office/officeart/2005/8/layout/hList1"/>
    <dgm:cxn modelId="{EAA3016A-57B8-4628-956C-69F65B3209E1}" type="presParOf" srcId="{36FBB99C-0688-40EA-83CD-CD463FD70157}" destId="{1D33C529-8378-4D45-93C5-23DCCA56D903}" srcOrd="4" destOrd="0" presId="urn:microsoft.com/office/officeart/2005/8/layout/hList1"/>
    <dgm:cxn modelId="{8AB3BADE-9406-486F-AB61-A0941984E14A}" type="presParOf" srcId="{1D33C529-8378-4D45-93C5-23DCCA56D903}" destId="{C42E1B04-8A4E-41BE-B214-302B87BF358E}" srcOrd="0" destOrd="0" presId="urn:microsoft.com/office/officeart/2005/8/layout/hList1"/>
    <dgm:cxn modelId="{D41682B0-9136-4C10-BC27-BC6BB5CFA03A}" type="presParOf" srcId="{1D33C529-8378-4D45-93C5-23DCCA56D903}" destId="{DA93AEAC-3F96-41C5-BC3F-5374A6F349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4F045-A527-4BCD-A2C1-2C9494C5EF38}">
      <dsp:nvSpPr>
        <dsp:cNvPr id="0" name=""/>
        <dsp:cNvSpPr/>
      </dsp:nvSpPr>
      <dsp:spPr>
        <a:xfrm rot="10800000">
          <a:off x="1419316" y="4100"/>
          <a:ext cx="4955032" cy="68497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Whole-person Development</a:t>
          </a:r>
          <a:endParaRPr lang="zh-TW" altLang="en-US" sz="2400" b="1" kern="1200" dirty="0"/>
        </a:p>
      </dsp:txBody>
      <dsp:txXfrm rot="10800000">
        <a:off x="1590560" y="4100"/>
        <a:ext cx="4783788" cy="684977"/>
      </dsp:txXfrm>
    </dsp:sp>
    <dsp:sp modelId="{E0106D52-8430-49B1-99E1-882DE37AA6C8}">
      <dsp:nvSpPr>
        <dsp:cNvPr id="0" name=""/>
        <dsp:cNvSpPr/>
      </dsp:nvSpPr>
      <dsp:spPr>
        <a:xfrm>
          <a:off x="1076827" y="4100"/>
          <a:ext cx="684977" cy="6849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9861B-E8B8-40EE-AE2F-EF0A7E3068A5}">
      <dsp:nvSpPr>
        <dsp:cNvPr id="0" name=""/>
        <dsp:cNvSpPr/>
      </dsp:nvSpPr>
      <dsp:spPr>
        <a:xfrm rot="10800000">
          <a:off x="1419316" y="893548"/>
          <a:ext cx="4955032" cy="684977"/>
        </a:xfrm>
        <a:prstGeom prst="homePlate">
          <a:avLst/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Values Education</a:t>
          </a:r>
          <a:endParaRPr lang="zh-TW" altLang="en-US" sz="2400" b="1" kern="1200" dirty="0"/>
        </a:p>
      </dsp:txBody>
      <dsp:txXfrm rot="10800000">
        <a:off x="1590560" y="893548"/>
        <a:ext cx="4783788" cy="684977"/>
      </dsp:txXfrm>
    </dsp:sp>
    <dsp:sp modelId="{EEE5B4CA-537D-46FA-A09F-82842134D78E}">
      <dsp:nvSpPr>
        <dsp:cNvPr id="0" name=""/>
        <dsp:cNvSpPr/>
      </dsp:nvSpPr>
      <dsp:spPr>
        <a:xfrm>
          <a:off x="1076827" y="893548"/>
          <a:ext cx="684977" cy="6849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2093F-16A7-45B9-9D6A-CD7F201C8729}">
      <dsp:nvSpPr>
        <dsp:cNvPr id="0" name=""/>
        <dsp:cNvSpPr/>
      </dsp:nvSpPr>
      <dsp:spPr>
        <a:xfrm rot="10800000">
          <a:off x="1419316" y="1782996"/>
          <a:ext cx="4955032" cy="684977"/>
        </a:xfrm>
        <a:prstGeom prst="homePlate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/>
            <a:t>Creating Space &amp; Catering for Learner Diversity</a:t>
          </a:r>
          <a:endParaRPr lang="zh-TW" altLang="en-US" sz="2000" b="1" kern="1200" dirty="0"/>
        </a:p>
      </dsp:txBody>
      <dsp:txXfrm rot="10800000">
        <a:off x="1590560" y="1782996"/>
        <a:ext cx="4783788" cy="684977"/>
      </dsp:txXfrm>
    </dsp:sp>
    <dsp:sp modelId="{AA20EAEF-EEF9-4CA6-8C02-40084A708AE7}">
      <dsp:nvSpPr>
        <dsp:cNvPr id="0" name=""/>
        <dsp:cNvSpPr/>
      </dsp:nvSpPr>
      <dsp:spPr>
        <a:xfrm>
          <a:off x="1076827" y="1782996"/>
          <a:ext cx="684977" cy="68497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4B3F5-E207-40EC-8BB7-FF2B6A5C2E0C}">
      <dsp:nvSpPr>
        <dsp:cNvPr id="0" name=""/>
        <dsp:cNvSpPr/>
      </dsp:nvSpPr>
      <dsp:spPr>
        <a:xfrm rot="10800000">
          <a:off x="1419316" y="2672443"/>
          <a:ext cx="4955032" cy="684977"/>
        </a:xfrm>
        <a:prstGeom prst="homePlate">
          <a:avLst/>
        </a:prstGeom>
        <a:solidFill>
          <a:schemeClr val="accent3">
            <a:hueOff val="-10095864"/>
            <a:satOff val="-519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Applied Learning</a:t>
          </a:r>
          <a:endParaRPr lang="zh-TW" altLang="en-US" sz="2400" b="1" kern="1200" dirty="0"/>
        </a:p>
      </dsp:txBody>
      <dsp:txXfrm rot="10800000">
        <a:off x="1590560" y="2672443"/>
        <a:ext cx="4783788" cy="684977"/>
      </dsp:txXfrm>
    </dsp:sp>
    <dsp:sp modelId="{37429133-C73A-4770-8683-A91D466955B5}">
      <dsp:nvSpPr>
        <dsp:cNvPr id="0" name=""/>
        <dsp:cNvSpPr/>
      </dsp:nvSpPr>
      <dsp:spPr>
        <a:xfrm>
          <a:off x="1076827" y="2672443"/>
          <a:ext cx="684977" cy="68497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BA01F-8A27-47A7-B8F3-4F0545BD98C4}">
      <dsp:nvSpPr>
        <dsp:cNvPr id="0" name=""/>
        <dsp:cNvSpPr/>
      </dsp:nvSpPr>
      <dsp:spPr>
        <a:xfrm rot="10800000">
          <a:off x="1419316" y="3561891"/>
          <a:ext cx="4955032" cy="684977"/>
        </a:xfrm>
        <a:prstGeom prst="homePlate">
          <a:avLst/>
        </a:prstGeom>
        <a:solidFill>
          <a:schemeClr val="accent3">
            <a:hueOff val="-13461152"/>
            <a:satOff val="-6922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University Admissions</a:t>
          </a:r>
          <a:endParaRPr lang="zh-TW" altLang="en-US" sz="2400" b="1" kern="1200" dirty="0"/>
        </a:p>
      </dsp:txBody>
      <dsp:txXfrm rot="10800000">
        <a:off x="1590560" y="3561891"/>
        <a:ext cx="4783788" cy="684977"/>
      </dsp:txXfrm>
    </dsp:sp>
    <dsp:sp modelId="{3527CA5E-ED15-491B-AE76-72E46459EFAF}">
      <dsp:nvSpPr>
        <dsp:cNvPr id="0" name=""/>
        <dsp:cNvSpPr/>
      </dsp:nvSpPr>
      <dsp:spPr>
        <a:xfrm>
          <a:off x="1076827" y="3561891"/>
          <a:ext cx="684977" cy="6849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94026-116D-4B69-ADE2-8A55484DA82A}">
      <dsp:nvSpPr>
        <dsp:cNvPr id="0" name=""/>
        <dsp:cNvSpPr/>
      </dsp:nvSpPr>
      <dsp:spPr>
        <a:xfrm rot="10800000">
          <a:off x="1419316" y="4451339"/>
          <a:ext cx="4955032" cy="684977"/>
        </a:xfrm>
        <a:prstGeom prst="homePlate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STEM Education</a:t>
          </a:r>
          <a:endParaRPr lang="zh-TW" altLang="en-US" sz="2400" b="1" kern="1200" dirty="0"/>
        </a:p>
      </dsp:txBody>
      <dsp:txXfrm rot="10800000">
        <a:off x="1590560" y="4451339"/>
        <a:ext cx="4783788" cy="684977"/>
      </dsp:txXfrm>
    </dsp:sp>
    <dsp:sp modelId="{E47DF740-AAF3-4190-98D2-989F1226B986}">
      <dsp:nvSpPr>
        <dsp:cNvPr id="0" name=""/>
        <dsp:cNvSpPr/>
      </dsp:nvSpPr>
      <dsp:spPr>
        <a:xfrm>
          <a:off x="1076827" y="4451339"/>
          <a:ext cx="684977" cy="68497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43D1B-4A75-4F6E-9E3A-017CA0F29D29}">
      <dsp:nvSpPr>
        <dsp:cNvPr id="0" name=""/>
        <dsp:cNvSpPr/>
      </dsp:nvSpPr>
      <dsp:spPr>
        <a:xfrm>
          <a:off x="1612193" y="1267"/>
          <a:ext cx="655258" cy="6552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4D1AE2-3B37-428E-9998-D34D61ADB5DE}">
      <dsp:nvSpPr>
        <dsp:cNvPr id="0" name=""/>
        <dsp:cNvSpPr/>
      </dsp:nvSpPr>
      <dsp:spPr>
        <a:xfrm>
          <a:off x="1939822" y="1267"/>
          <a:ext cx="3496045" cy="65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/>
            <a:t>Creative Studies</a:t>
          </a:r>
          <a:endParaRPr lang="zh-TW" altLang="en-US" sz="2200" b="1" kern="1200" dirty="0"/>
        </a:p>
      </dsp:txBody>
      <dsp:txXfrm>
        <a:off x="1939822" y="1267"/>
        <a:ext cx="3496045" cy="655258"/>
      </dsp:txXfrm>
    </dsp:sp>
    <dsp:sp modelId="{B3EB6D8D-B06E-4D58-9EEA-AD700725D581}">
      <dsp:nvSpPr>
        <dsp:cNvPr id="0" name=""/>
        <dsp:cNvSpPr/>
      </dsp:nvSpPr>
      <dsp:spPr>
        <a:xfrm>
          <a:off x="1612485" y="656526"/>
          <a:ext cx="655258" cy="655258"/>
        </a:xfrm>
        <a:prstGeom prst="ellipse">
          <a:avLst/>
        </a:prstGeom>
        <a:solidFill>
          <a:schemeClr val="accent3">
            <a:alpha val="50000"/>
            <a:hueOff val="-3365288"/>
            <a:satOff val="-1730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3E6B5E-4210-4E89-96E3-9F5F1AE61186}">
      <dsp:nvSpPr>
        <dsp:cNvPr id="0" name=""/>
        <dsp:cNvSpPr/>
      </dsp:nvSpPr>
      <dsp:spPr>
        <a:xfrm>
          <a:off x="1937751" y="640859"/>
          <a:ext cx="4072578" cy="65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/>
            <a:t>Media and Communication</a:t>
          </a:r>
          <a:endParaRPr lang="zh-TW" sz="2200" b="1" kern="1200" dirty="0"/>
        </a:p>
      </dsp:txBody>
      <dsp:txXfrm>
        <a:off x="1937751" y="640859"/>
        <a:ext cx="4072578" cy="655258"/>
      </dsp:txXfrm>
    </dsp:sp>
    <dsp:sp modelId="{591C8FE6-60F9-44D3-9EC9-A9CBA158F8C3}">
      <dsp:nvSpPr>
        <dsp:cNvPr id="0" name=""/>
        <dsp:cNvSpPr/>
      </dsp:nvSpPr>
      <dsp:spPr>
        <a:xfrm>
          <a:off x="1612489" y="1311785"/>
          <a:ext cx="655258" cy="655258"/>
        </a:xfrm>
        <a:prstGeom prst="ellipse">
          <a:avLst/>
        </a:prstGeom>
        <a:solidFill>
          <a:schemeClr val="accent3">
            <a:alpha val="50000"/>
            <a:hueOff val="-6730576"/>
            <a:satOff val="-3461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3C917B-0F7C-4CFB-8FA8-E5FDD89CD86E}">
      <dsp:nvSpPr>
        <dsp:cNvPr id="0" name=""/>
        <dsp:cNvSpPr/>
      </dsp:nvSpPr>
      <dsp:spPr>
        <a:xfrm>
          <a:off x="1939342" y="1311785"/>
          <a:ext cx="4216825" cy="65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/>
            <a:t>Business, Management and Law</a:t>
          </a:r>
        </a:p>
      </dsp:txBody>
      <dsp:txXfrm>
        <a:off x="1939342" y="1311785"/>
        <a:ext cx="4216825" cy="655258"/>
      </dsp:txXfrm>
    </dsp:sp>
    <dsp:sp modelId="{B846D8C7-416A-49D0-A0D3-DB0FCD95775C}">
      <dsp:nvSpPr>
        <dsp:cNvPr id="0" name=""/>
        <dsp:cNvSpPr/>
      </dsp:nvSpPr>
      <dsp:spPr>
        <a:xfrm>
          <a:off x="1612193" y="1967044"/>
          <a:ext cx="655258" cy="655258"/>
        </a:xfrm>
        <a:prstGeom prst="ellipse">
          <a:avLst/>
        </a:prstGeom>
        <a:solidFill>
          <a:schemeClr val="accent3">
            <a:alpha val="50000"/>
            <a:hueOff val="-10095864"/>
            <a:satOff val="-519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196538-2313-4AC5-A462-04A0827539B6}">
      <dsp:nvSpPr>
        <dsp:cNvPr id="0" name=""/>
        <dsp:cNvSpPr/>
      </dsp:nvSpPr>
      <dsp:spPr>
        <a:xfrm>
          <a:off x="1939822" y="1967044"/>
          <a:ext cx="3496045" cy="65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/>
            <a:t>Services</a:t>
          </a:r>
          <a:endParaRPr lang="zh-TW" sz="2200" b="1" kern="1200" dirty="0"/>
        </a:p>
      </dsp:txBody>
      <dsp:txXfrm>
        <a:off x="1939822" y="1967044"/>
        <a:ext cx="3496045" cy="655258"/>
      </dsp:txXfrm>
    </dsp:sp>
    <dsp:sp modelId="{83A359F7-2B3C-41F2-9BF0-F5CD8E1CAB5F}">
      <dsp:nvSpPr>
        <dsp:cNvPr id="0" name=""/>
        <dsp:cNvSpPr/>
      </dsp:nvSpPr>
      <dsp:spPr>
        <a:xfrm>
          <a:off x="1612193" y="2622302"/>
          <a:ext cx="655258" cy="655258"/>
        </a:xfrm>
        <a:prstGeom prst="ellipse">
          <a:avLst/>
        </a:prstGeom>
        <a:solidFill>
          <a:schemeClr val="accent3">
            <a:alpha val="50000"/>
            <a:hueOff val="-13461152"/>
            <a:satOff val="-6922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B739FB-CC45-46AE-BCFD-0AF26D39958D}">
      <dsp:nvSpPr>
        <dsp:cNvPr id="0" name=""/>
        <dsp:cNvSpPr/>
      </dsp:nvSpPr>
      <dsp:spPr>
        <a:xfrm>
          <a:off x="1939822" y="2622302"/>
          <a:ext cx="3496045" cy="65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/>
            <a:t>Applied Science</a:t>
          </a:r>
          <a:endParaRPr lang="zh-TW" sz="2200" b="1" kern="1200" dirty="0"/>
        </a:p>
      </dsp:txBody>
      <dsp:txXfrm>
        <a:off x="1939822" y="2622302"/>
        <a:ext cx="3496045" cy="655258"/>
      </dsp:txXfrm>
    </dsp:sp>
    <dsp:sp modelId="{D8DCA86F-FFA8-4118-92BD-970DE383E17D}">
      <dsp:nvSpPr>
        <dsp:cNvPr id="0" name=""/>
        <dsp:cNvSpPr/>
      </dsp:nvSpPr>
      <dsp:spPr>
        <a:xfrm>
          <a:off x="1612483" y="3277561"/>
          <a:ext cx="655258" cy="655258"/>
        </a:xfrm>
        <a:prstGeom prst="ellipse">
          <a:avLst/>
        </a:prstGeom>
        <a:solidFill>
          <a:schemeClr val="accent3">
            <a:alpha val="50000"/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5E9890-F9D2-4997-85B9-437A17882558}">
      <dsp:nvSpPr>
        <dsp:cNvPr id="0" name=""/>
        <dsp:cNvSpPr/>
      </dsp:nvSpPr>
      <dsp:spPr>
        <a:xfrm>
          <a:off x="1933031" y="3277561"/>
          <a:ext cx="3935114" cy="65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/>
            <a:t>Engineering and Production</a:t>
          </a:r>
          <a:endParaRPr lang="zh-TW" sz="2200" b="1" kern="1200" dirty="0"/>
        </a:p>
      </dsp:txBody>
      <dsp:txXfrm>
        <a:off x="1933031" y="3277561"/>
        <a:ext cx="3935114" cy="655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CB090-64D6-4E29-8F14-E6700B7D98A2}">
      <dsp:nvSpPr>
        <dsp:cNvPr id="0" name=""/>
        <dsp:cNvSpPr/>
      </dsp:nvSpPr>
      <dsp:spPr>
        <a:xfrm>
          <a:off x="2711" y="131935"/>
          <a:ext cx="264325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Primary</a:t>
          </a:r>
          <a:endParaRPr lang="zh-TW" altLang="en-US" sz="2400" kern="1200" dirty="0"/>
        </a:p>
      </dsp:txBody>
      <dsp:txXfrm>
        <a:off x="2711" y="131935"/>
        <a:ext cx="2643258" cy="547200"/>
      </dsp:txXfrm>
    </dsp:sp>
    <dsp:sp modelId="{7AC9C4DD-B47E-4AD7-A730-08B062D44947}">
      <dsp:nvSpPr>
        <dsp:cNvPr id="0" name=""/>
        <dsp:cNvSpPr/>
      </dsp:nvSpPr>
      <dsp:spPr>
        <a:xfrm>
          <a:off x="2711" y="679135"/>
          <a:ext cx="2643258" cy="4987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Develop in students an </a:t>
          </a:r>
          <a:r>
            <a:rPr lang="en-US" altLang="zh-TW" sz="2000" kern="1200" dirty="0" smtClean="0">
              <a:solidFill>
                <a:srgbClr val="C00000"/>
              </a:solidFill>
            </a:rPr>
            <a:t>interest</a:t>
          </a:r>
          <a:r>
            <a:rPr lang="en-US" altLang="zh-TW" sz="2000" kern="1200" dirty="0" smtClean="0"/>
            <a:t> in science and technology and a </a:t>
          </a:r>
          <a:r>
            <a:rPr lang="en-US" altLang="zh-TW" sz="2000" kern="1200" dirty="0" smtClean="0">
              <a:solidFill>
                <a:srgbClr val="C00000"/>
              </a:solidFill>
            </a:rPr>
            <a:t>habit</a:t>
          </a:r>
          <a:r>
            <a:rPr lang="en-US" altLang="zh-TW" sz="2000" kern="1200" dirty="0" smtClean="0"/>
            <a:t> of applying design thinking to create and problem solve</a:t>
          </a:r>
          <a:endParaRPr lang="zh-TW" altLang="en-US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latin typeface="+mn-lt"/>
            </a:rPr>
            <a:t>Develop in students a </a:t>
          </a:r>
          <a:r>
            <a:rPr lang="en-US" altLang="zh-TW" sz="2000" kern="1200" dirty="0" smtClean="0">
              <a:solidFill>
                <a:srgbClr val="C00000"/>
              </a:solidFill>
              <a:latin typeface="+mn-lt"/>
            </a:rPr>
            <a:t>habit</a:t>
          </a:r>
          <a:r>
            <a:rPr lang="en-US" altLang="zh-TW" sz="2000" kern="1200" dirty="0" smtClean="0">
              <a:latin typeface="+mn-lt"/>
            </a:rPr>
            <a:t> of applying knowledge and skills </a:t>
          </a:r>
          <a:r>
            <a:rPr lang="en-US" altLang="zh-TW" sz="2000" kern="1200" dirty="0" err="1" smtClean="0">
              <a:latin typeface="+mn-lt"/>
            </a:rPr>
            <a:t>integratively</a:t>
          </a:r>
          <a:r>
            <a:rPr lang="en-US" altLang="zh-TW" sz="2000" kern="1200" dirty="0" smtClean="0">
              <a:latin typeface="+mn-lt"/>
            </a:rPr>
            <a:t> to solve authentic problems</a:t>
          </a:r>
          <a:endParaRPr lang="zh-TW" altLang="en-US" sz="2000" kern="1200" dirty="0">
            <a:solidFill>
              <a:srgbClr val="C00000"/>
            </a:solidFill>
            <a:latin typeface="+mn-lt"/>
          </a:endParaRPr>
        </a:p>
      </dsp:txBody>
      <dsp:txXfrm>
        <a:off x="2711" y="679135"/>
        <a:ext cx="2643258" cy="4987321"/>
      </dsp:txXfrm>
    </dsp:sp>
    <dsp:sp modelId="{0186CFBE-DB17-4807-AD20-1941EF7C4403}">
      <dsp:nvSpPr>
        <dsp:cNvPr id="0" name=""/>
        <dsp:cNvSpPr/>
      </dsp:nvSpPr>
      <dsp:spPr>
        <a:xfrm>
          <a:off x="3016026" y="131935"/>
          <a:ext cx="264325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Junior Secondary</a:t>
          </a:r>
          <a:endParaRPr lang="zh-TW" altLang="en-US" sz="2400" kern="1200" dirty="0"/>
        </a:p>
      </dsp:txBody>
      <dsp:txXfrm>
        <a:off x="3016026" y="131935"/>
        <a:ext cx="2643258" cy="547200"/>
      </dsp:txXfrm>
    </dsp:sp>
    <dsp:sp modelId="{7FB76C84-336A-40BE-9801-E1C660BA163D}">
      <dsp:nvSpPr>
        <dsp:cNvPr id="0" name=""/>
        <dsp:cNvSpPr/>
      </dsp:nvSpPr>
      <dsp:spPr>
        <a:xfrm>
          <a:off x="3016026" y="679135"/>
          <a:ext cx="2643258" cy="4987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900" kern="1200" dirty="0" smtClean="0"/>
            <a:t>Develop </a:t>
          </a:r>
          <a:r>
            <a:rPr lang="en-US" altLang="zh-TW" sz="1900" kern="1200" dirty="0" smtClean="0">
              <a:solidFill>
                <a:srgbClr val="C00000"/>
              </a:solidFill>
            </a:rPr>
            <a:t>a solid knowledge foundation in science, technology and math</a:t>
          </a:r>
          <a:endParaRPr lang="zh-TW" altLang="en-US" sz="1900" kern="1200" dirty="0">
            <a:solidFill>
              <a:srgbClr val="C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900" kern="1200" dirty="0" smtClean="0"/>
            <a:t>Skills in adopting </a:t>
          </a:r>
          <a:r>
            <a:rPr lang="en-US" altLang="zh-TW" sz="1900" kern="1200" dirty="0" smtClean="0">
              <a:solidFill>
                <a:srgbClr val="C00000"/>
              </a:solidFill>
            </a:rPr>
            <a:t>scientific inquiry </a:t>
          </a:r>
          <a:r>
            <a:rPr lang="en-US" altLang="zh-TW" sz="1900" kern="1200" dirty="0" smtClean="0"/>
            <a:t>to acquire knowledge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900" kern="1200" dirty="0" smtClean="0"/>
            <a:t>Skills in applying </a:t>
          </a:r>
          <a:r>
            <a:rPr lang="en-US" altLang="zh-TW" sz="1900" kern="1200" dirty="0" smtClean="0">
              <a:solidFill>
                <a:srgbClr val="C00000"/>
              </a:solidFill>
            </a:rPr>
            <a:t>design thinking </a:t>
          </a:r>
          <a:r>
            <a:rPr lang="en-US" altLang="zh-TW" sz="1900" kern="1200" dirty="0" smtClean="0"/>
            <a:t>to create and problem solve 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900" kern="1200" dirty="0" smtClean="0"/>
            <a:t>Help students understand the </a:t>
          </a:r>
          <a:r>
            <a:rPr lang="en-US" altLang="zh-TW" sz="1900" kern="1200" dirty="0" smtClean="0">
              <a:solidFill>
                <a:srgbClr val="C00000"/>
              </a:solidFill>
            </a:rPr>
            <a:t>latest developments </a:t>
          </a:r>
          <a:r>
            <a:rPr lang="en-US" altLang="zh-TW" sz="1900" kern="1200" dirty="0" smtClean="0"/>
            <a:t>in and </a:t>
          </a:r>
          <a:r>
            <a:rPr lang="en-US" altLang="zh-TW" sz="1900" kern="1200" dirty="0" smtClean="0">
              <a:solidFill>
                <a:srgbClr val="C00000"/>
              </a:solidFill>
            </a:rPr>
            <a:t>importance</a:t>
          </a:r>
          <a:r>
            <a:rPr lang="en-US" altLang="zh-TW" sz="1900" kern="1200" dirty="0" smtClean="0"/>
            <a:t> of contemporary science and technology (e.g. artificial intelligence, biotechnology)</a:t>
          </a:r>
          <a:endParaRPr lang="zh-TW" altLang="en-US" sz="1900" kern="1200" dirty="0">
            <a:solidFill>
              <a:srgbClr val="C00000"/>
            </a:solidFill>
          </a:endParaRPr>
        </a:p>
      </dsp:txBody>
      <dsp:txXfrm>
        <a:off x="3016026" y="679135"/>
        <a:ext cx="2643258" cy="4987321"/>
      </dsp:txXfrm>
    </dsp:sp>
    <dsp:sp modelId="{C42E1B04-8A4E-41BE-B214-302B87BF358E}">
      <dsp:nvSpPr>
        <dsp:cNvPr id="0" name=""/>
        <dsp:cNvSpPr/>
      </dsp:nvSpPr>
      <dsp:spPr>
        <a:xfrm>
          <a:off x="6032052" y="143705"/>
          <a:ext cx="264325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Senior Secondary</a:t>
          </a:r>
          <a:endParaRPr lang="zh-TW" altLang="en-US" sz="2400" kern="1200" dirty="0"/>
        </a:p>
      </dsp:txBody>
      <dsp:txXfrm>
        <a:off x="6032052" y="143705"/>
        <a:ext cx="2643258" cy="547200"/>
      </dsp:txXfrm>
    </dsp:sp>
    <dsp:sp modelId="{DA93AEAC-3F96-41C5-BC3F-5374A6F349CD}">
      <dsp:nvSpPr>
        <dsp:cNvPr id="0" name=""/>
        <dsp:cNvSpPr/>
      </dsp:nvSpPr>
      <dsp:spPr>
        <a:xfrm>
          <a:off x="6029341" y="679135"/>
          <a:ext cx="2643258" cy="4987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solidFill>
                <a:srgbClr val="C00000"/>
              </a:solidFill>
            </a:rPr>
            <a:t>Integrate</a:t>
          </a:r>
          <a:r>
            <a:rPr lang="en-US" altLang="zh-TW" sz="2000" kern="1200" dirty="0" smtClean="0"/>
            <a:t> the learning elements of STEM with </a:t>
          </a:r>
          <a:r>
            <a:rPr lang="en-US" altLang="zh-TW" sz="2000" kern="1200" dirty="0" smtClean="0">
              <a:solidFill>
                <a:srgbClr val="C00000"/>
              </a:solidFill>
            </a:rPr>
            <a:t>existing subjects </a:t>
          </a:r>
          <a:r>
            <a:rPr lang="en-US" altLang="zh-TW" sz="2000" kern="1200" dirty="0" smtClean="0"/>
            <a:t>and enhance the </a:t>
          </a:r>
          <a:r>
            <a:rPr lang="en-US" altLang="zh-TW" sz="2000" kern="1200" dirty="0" smtClean="0">
              <a:solidFill>
                <a:srgbClr val="C00000"/>
              </a:solidFill>
            </a:rPr>
            <a:t>integrated use </a:t>
          </a:r>
          <a:r>
            <a:rPr lang="en-US" altLang="zh-TW" sz="2000" kern="1200" dirty="0" smtClean="0"/>
            <a:t>of knowledge of science, technology and math </a:t>
          </a:r>
          <a:r>
            <a:rPr lang="en-US" altLang="zh-TW" sz="2000" kern="1200" dirty="0" smtClean="0">
              <a:solidFill>
                <a:schemeClr val="tx1"/>
              </a:solidFill>
            </a:rPr>
            <a:t>to</a:t>
          </a:r>
          <a:r>
            <a:rPr lang="en-US" altLang="zh-TW" sz="2000" kern="1200" dirty="0" smtClean="0">
              <a:solidFill>
                <a:srgbClr val="C00000"/>
              </a:solidFill>
            </a:rPr>
            <a:t> solve authentic problems</a:t>
          </a:r>
          <a:endParaRPr lang="zh-TW" altLang="en-US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Enable students to explore various STEM-related disciplines/careers and get prepared for planning future </a:t>
          </a:r>
          <a:r>
            <a:rPr lang="en-US" altLang="zh-TW" sz="2000" kern="1200" dirty="0" smtClean="0">
              <a:solidFill>
                <a:srgbClr val="C00000"/>
              </a:solidFill>
            </a:rPr>
            <a:t>studies and work</a:t>
          </a:r>
          <a:endParaRPr lang="zh-TW" altLang="en-US" sz="2000" kern="1200" dirty="0"/>
        </a:p>
      </dsp:txBody>
      <dsp:txXfrm>
        <a:off x="6029341" y="679135"/>
        <a:ext cx="2643258" cy="498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FDF56-C261-4D00-81EA-087C063CB1F3}" type="datetimeFigureOut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AB90E-D765-478A-A460-7708B75B764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830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B90E-D765-478A-A460-7708B75B764C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948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CDB4-4CD7-4F56-B21F-17ACD6F16497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914D-10C1-430A-9341-E628C3FC7884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D1FF-649E-43A8-A8D1-7C9F9ECA3CD3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554E-776F-4B12-9151-C04605C5A4F6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E87C-4AF7-4BAF-9FD8-8FE0C7369A07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CB3-3B05-488B-91F3-C7BB9F25650A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8A73-12A3-40FD-827B-9A525732AC5D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A8CA-11B4-477A-995F-2F306664AD69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3699-CF4F-4486-8BA9-90748AC6DA91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9DC1-BD64-48C0-8A17-A025951930CA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3D4-5EAD-49CD-A669-0BC651FAC32C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6011D3-8F2B-467D-AA9E-6C943B82C354}" type="datetime1">
              <a:rPr lang="zh-HK" altLang="en-US" smtClean="0"/>
              <a:t>7/1/2020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zh-HK" smtClean="0"/>
              <a:t>Confidential</a:t>
            </a:r>
            <a:endParaRPr lang="zh-HK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879B51-D951-4C2F-BD5D-15422CC89CB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4168" y="908720"/>
            <a:ext cx="8100392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b="1" dirty="0" smtClean="0">
                <a:effectLst/>
              </a:rPr>
              <a:t>Task Force on Review of School Curriculum</a:t>
            </a:r>
            <a:br>
              <a:rPr lang="en-US" altLang="zh-TW" sz="5400" b="1" dirty="0" smtClean="0">
                <a:effectLst/>
              </a:rPr>
            </a:br>
            <a:r>
              <a:rPr lang="en-US" altLang="zh-TW" sz="5400" b="1" dirty="0" smtClean="0">
                <a:effectLst/>
              </a:rPr>
              <a:t/>
            </a:r>
            <a:br>
              <a:rPr lang="en-US" altLang="zh-TW" sz="5400" b="1" dirty="0" smtClean="0">
                <a:effectLst/>
              </a:rPr>
            </a:br>
            <a:r>
              <a:rPr lang="en-US" altLang="zh-TW" sz="5400" b="1" dirty="0" smtClean="0">
                <a:effectLst/>
              </a:rPr>
              <a:t>Initial Recommendations</a:t>
            </a:r>
            <a:endParaRPr lang="zh-HK" altLang="en-US" sz="5400" dirty="0">
              <a:effectLst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24058" y="5013176"/>
            <a:ext cx="2909771" cy="13542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HK" sz="3200" dirty="0" err="1">
                <a:latin typeface="Candara" panose="020E0502030303020204" pitchFamily="34" charset="0"/>
                <a:ea typeface="+mj-ea"/>
                <a:cs typeface="+mj-cs"/>
              </a:rPr>
              <a:t>Dr</a:t>
            </a:r>
            <a:r>
              <a:rPr lang="en-US" altLang="zh-HK" sz="3200" dirty="0">
                <a:latin typeface="Candara" panose="020E0502030303020204" pitchFamily="34" charset="0"/>
                <a:ea typeface="+mj-ea"/>
                <a:cs typeface="+mj-cs"/>
              </a:rPr>
              <a:t> Anissa CHAN</a:t>
            </a:r>
          </a:p>
          <a:p>
            <a:pPr algn="ctr"/>
            <a:r>
              <a:rPr lang="en-US" altLang="zh-HK" sz="3200" dirty="0" smtClean="0">
                <a:latin typeface="Candara" panose="020E0502030303020204" pitchFamily="34" charset="0"/>
                <a:ea typeface="+mj-ea"/>
                <a:cs typeface="+mj-cs"/>
              </a:rPr>
              <a:t>6 January 2020</a:t>
            </a:r>
            <a:endParaRPr lang="en-US" altLang="zh-HK" sz="3200" dirty="0">
              <a:latin typeface="Candara" panose="020E0502030303020204" pitchFamily="34" charset="0"/>
              <a:ea typeface="+mj-ea"/>
              <a:cs typeface="+mj-cs"/>
            </a:endParaRPr>
          </a:p>
          <a:p>
            <a:pPr algn="ctr"/>
            <a:endParaRPr lang="zh-HK" alt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10</a:t>
            </a:fld>
            <a:endParaRPr lang="zh-HK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77758"/>
              </p:ext>
            </p:extLst>
          </p:nvPr>
        </p:nvGraphicFramePr>
        <p:xfrm>
          <a:off x="1089063" y="1844824"/>
          <a:ext cx="8027240" cy="4206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61232">
                  <a:extLst>
                    <a:ext uri="{9D8B030D-6E8A-4147-A177-3AD203B41FA5}">
                      <a16:colId xmlns:a16="http://schemas.microsoft.com/office/drawing/2014/main" val="418342029"/>
                    </a:ext>
                  </a:extLst>
                </a:gridCol>
                <a:gridCol w="6566008">
                  <a:extLst>
                    <a:ext uri="{9D8B030D-6E8A-4147-A177-3AD203B41FA5}">
                      <a16:colId xmlns:a16="http://schemas.microsoft.com/office/drawing/2014/main" val="2920821944"/>
                    </a:ext>
                  </a:extLst>
                </a:gridCol>
              </a:tblGrid>
              <a:tr h="988893">
                <a:tc>
                  <a:txBody>
                    <a:bodyPr/>
                    <a:lstStyle/>
                    <a:p>
                      <a:pPr algn="just"/>
                      <a:r>
                        <a:rPr kumimoji="0" lang="en-US" altLang="zh-HK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</a:t>
                      </a:r>
                      <a:endParaRPr kumimoji="0" lang="zh-HK" altLang="en-US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it clear to schools </a:t>
                      </a:r>
                      <a:r>
                        <a:rPr kumimoji="0"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0" kern="1200" dirty="0" smtClean="0">
                          <a:effectLst/>
                        </a:rPr>
                        <a:t>good mastery of concepts and skills</a:t>
                      </a:r>
                      <a:r>
                        <a:rPr kumimoji="0" lang="en-US" altLang="zh-TW" sz="2400" b="0" kern="1200" baseline="0" dirty="0" smtClean="0">
                          <a:effectLst/>
                        </a:rPr>
                        <a:t> in the </a:t>
                      </a: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</a:rPr>
                        <a:t>Foundation Topics of the Compulsory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Part </a:t>
                      </a:r>
                      <a:r>
                        <a:rPr kumimoji="0" lang="en-US" altLang="zh-TW" sz="2400" b="0" kern="1200" dirty="0" smtClean="0">
                          <a:effectLst/>
                        </a:rPr>
                        <a:t>will be sufficient to score as high as Level 4 in the HKDSE Exam</a:t>
                      </a:r>
                      <a:endParaRPr kumimoji="0" lang="zh-HK" alt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228510"/>
                  </a:ext>
                </a:extLst>
              </a:tr>
              <a:tr h="1420781">
                <a:tc>
                  <a:txBody>
                    <a:bodyPr/>
                    <a:lstStyle/>
                    <a:p>
                      <a:pPr algn="just"/>
                      <a:r>
                        <a:rPr kumimoji="0" lang="en-US" altLang="zh-TW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Liberal Studies</a:t>
                      </a:r>
                      <a:endParaRPr kumimoji="0" lang="zh-HK" altLang="en-US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Clarify and streamline the curriculum coverage </a:t>
                      </a:r>
                      <a:r>
                        <a:rPr kumimoji="0" lang="en-US" altLang="zh-TW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clear delineation of the important concepts and content requirements </a:t>
                      </a:r>
                      <a:endParaRPr kumimoji="0" lang="en-US" altLang="zh-TW" sz="2400" b="0" kern="1200" dirty="0" smtClean="0">
                        <a:effectLst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zh-TW" sz="2400" b="0" kern="1200" dirty="0" smtClean="0">
                          <a:effectLst/>
                        </a:rPr>
                        <a:t>Allow schools/students to opt out</a:t>
                      </a:r>
                      <a:r>
                        <a:rPr kumimoji="0" lang="en-US" altLang="zh-TW" sz="2400" b="0" kern="1200" baseline="0" dirty="0" smtClean="0">
                          <a:effectLst/>
                        </a:rPr>
                        <a:t> of the</a:t>
                      </a:r>
                      <a:r>
                        <a:rPr kumimoji="0" lang="zh-TW" altLang="en-US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IES: </a:t>
                      </a:r>
                      <a:r>
                        <a:rPr kumimoji="0" lang="en-US" altLang="zh-TW" sz="2400" b="0" kern="1200" dirty="0" smtClean="0">
                          <a:effectLst/>
                        </a:rPr>
                        <a:t>assessment in the public exam</a:t>
                      </a:r>
                      <a:r>
                        <a:rPr kumimoji="0" lang="en-US" altLang="zh-TW" sz="2400" b="0" kern="1200" baseline="0" dirty="0" smtClean="0">
                          <a:effectLst/>
                        </a:rPr>
                        <a:t> alone can offer the highest attainment of Level 4 in the HKDSE Exam</a:t>
                      </a:r>
                      <a:endParaRPr kumimoji="0" lang="zh-HK" alt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86998"/>
                  </a:ext>
                </a:extLst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065816" y="447427"/>
            <a:ext cx="8099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b="1" dirty="0">
                <a:latin typeface="+mn-ea"/>
              </a:rPr>
              <a:t>Initial </a:t>
            </a:r>
            <a:r>
              <a:rPr lang="en-US" altLang="zh-TW" sz="3400" b="1" dirty="0" smtClean="0">
                <a:latin typeface="+mn-ea"/>
              </a:rPr>
              <a:t>Recommendation: </a:t>
            </a:r>
            <a:r>
              <a:rPr lang="en-US" altLang="zh-TW" sz="3400" b="1" dirty="0" err="1" smtClean="0">
                <a:latin typeface="+mn-ea"/>
              </a:rPr>
              <a:t>optimising</a:t>
            </a:r>
            <a:r>
              <a:rPr lang="en-US" altLang="zh-TW" sz="3400" b="1" dirty="0" smtClean="0">
                <a:latin typeface="+mn-ea"/>
              </a:rPr>
              <a:t> the Four Core Subjects at the SS Level</a:t>
            </a:r>
            <a:endParaRPr lang="zh-HK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3317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11</a:t>
            </a:fld>
            <a:endParaRPr lang="zh-HK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26962"/>
              </p:ext>
            </p:extLst>
          </p:nvPr>
        </p:nvGraphicFramePr>
        <p:xfrm>
          <a:off x="1042881" y="2273495"/>
          <a:ext cx="8027240" cy="3017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61232">
                  <a:extLst>
                    <a:ext uri="{9D8B030D-6E8A-4147-A177-3AD203B41FA5}">
                      <a16:colId xmlns:a16="http://schemas.microsoft.com/office/drawing/2014/main" val="418342029"/>
                    </a:ext>
                  </a:extLst>
                </a:gridCol>
                <a:gridCol w="6566008">
                  <a:extLst>
                    <a:ext uri="{9D8B030D-6E8A-4147-A177-3AD203B41FA5}">
                      <a16:colId xmlns:a16="http://schemas.microsoft.com/office/drawing/2014/main" val="2920821944"/>
                    </a:ext>
                  </a:extLst>
                </a:gridCol>
              </a:tblGrid>
              <a:tr h="3014143">
                <a:tc>
                  <a:txBody>
                    <a:bodyPr/>
                    <a:lstStyle/>
                    <a:p>
                      <a:pPr algn="just"/>
                      <a:r>
                        <a:rPr kumimoji="0" lang="en-US" altLang="zh-TW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Chinese/</a:t>
                      </a:r>
                    </a:p>
                    <a:p>
                      <a:pPr algn="just"/>
                      <a:r>
                        <a:rPr kumimoji="0" lang="en-US" altLang="zh-TW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Language</a:t>
                      </a:r>
                      <a:endParaRPr kumimoji="0" lang="zh-HK" altLang="en-US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Streamline the number of exam papers </a:t>
                      </a:r>
                      <a:r>
                        <a:rPr kumimoji="0" lang="en-US" altLang="zh-TW" sz="2400" b="0" kern="1200" dirty="0" smtClean="0">
                          <a:effectLst/>
                        </a:rPr>
                        <a:t>and/or </a:t>
                      </a: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SBA</a:t>
                      </a:r>
                      <a:endParaRPr kumimoji="0" lang="en-US" altLang="zh-TW" sz="2400" b="0" kern="1200" dirty="0" smtClean="0">
                        <a:effectLst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 the learning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Chinese literature and classics in the curriculum </a:t>
                      </a:r>
                      <a:r>
                        <a:rPr kumimoji="0"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the primary level and progressively throughout the secondary level</a:t>
                      </a:r>
                      <a:r>
                        <a:rPr kumimoji="0" lang="en-US" altLang="zh-TW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0" kern="1200" dirty="0" smtClean="0">
                          <a:effectLst/>
                        </a:rPr>
                        <a:t>but need to consider how to</a:t>
                      </a:r>
                      <a:r>
                        <a:rPr kumimoji="0" lang="en-US" altLang="zh-TW" sz="2400" b="0" kern="1200" baseline="0" dirty="0" smtClean="0">
                          <a:effectLst/>
                        </a:rPr>
                        <a:t> cater for the learning needs of </a:t>
                      </a:r>
                      <a:r>
                        <a:rPr kumimoji="0"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NCS students </a:t>
                      </a:r>
                      <a:r>
                        <a:rPr kumimoji="0" lang="en-US" altLang="zh-TW" sz="2400" b="0" kern="1200" baseline="0" dirty="0" smtClean="0">
                          <a:effectLst/>
                        </a:rPr>
                        <a:t>of diverse cultural background</a:t>
                      </a:r>
                      <a:endParaRPr lang="zh-HK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62508"/>
                  </a:ext>
                </a:extLst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041755" y="476672"/>
            <a:ext cx="8099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b="1" dirty="0">
                <a:latin typeface="+mn-ea"/>
              </a:rPr>
              <a:t>Initial Recommendation: </a:t>
            </a:r>
            <a:r>
              <a:rPr lang="en-US" altLang="zh-TW" sz="3400" b="1" dirty="0" err="1">
                <a:latin typeface="+mn-ea"/>
              </a:rPr>
              <a:t>optimising</a:t>
            </a:r>
            <a:r>
              <a:rPr lang="en-US" altLang="zh-TW" sz="3400" b="1" dirty="0">
                <a:latin typeface="+mn-ea"/>
              </a:rPr>
              <a:t> the Four Core Subjects at the SS Level</a:t>
            </a:r>
            <a:endParaRPr lang="zh-HK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7629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12</a:t>
            </a:fld>
            <a:endParaRPr lang="zh-HK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353416" y="364132"/>
            <a:ext cx="7488832" cy="1088641"/>
            <a:chOff x="1276925" y="323389"/>
            <a:chExt cx="6319411" cy="685492"/>
          </a:xfrm>
        </p:grpSpPr>
        <p:grpSp>
          <p:nvGrpSpPr>
            <p:cNvPr id="17" name="群組 16"/>
            <p:cNvGrpSpPr/>
            <p:nvPr/>
          </p:nvGrpSpPr>
          <p:grpSpPr>
            <a:xfrm>
              <a:off x="1619672" y="323389"/>
              <a:ext cx="5976664" cy="685492"/>
              <a:chOff x="1310893" y="1782403"/>
              <a:chExt cx="4524064" cy="685492"/>
            </a:xfrm>
          </p:grpSpPr>
          <p:sp>
            <p:nvSpPr>
              <p:cNvPr id="19" name="五邊形 18"/>
              <p:cNvSpPr/>
              <p:nvPr/>
            </p:nvSpPr>
            <p:spPr>
              <a:xfrm rot="10800000">
                <a:off x="1310893" y="1782403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6730576"/>
                  <a:satOff val="-3461"/>
                  <a:lumOff val="-1490"/>
                  <a:alphaOff val="0"/>
                </a:schemeClr>
              </a:fillRef>
              <a:effectRef idx="0">
                <a:schemeClr val="accent3">
                  <a:hueOff val="-6730576"/>
                  <a:satOff val="-3461"/>
                  <a:lumOff val="-14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五邊形 4"/>
              <p:cNvSpPr txBox="1"/>
              <p:nvPr/>
            </p:nvSpPr>
            <p:spPr>
              <a:xfrm>
                <a:off x="1396580" y="1832741"/>
                <a:ext cx="4352691" cy="6153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ts val="3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b="1" dirty="0">
                    <a:solidFill>
                      <a:prstClr val="white"/>
                    </a:solidFill>
                  </a:rPr>
                  <a:t>Creating Space &amp; </a:t>
                </a:r>
              </a:p>
              <a:p>
                <a:pPr lvl="0" algn="ctr" defTabSz="1066800">
                  <a:lnSpc>
                    <a:spcPts val="3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b="1" dirty="0">
                    <a:solidFill>
                      <a:prstClr val="white"/>
                    </a:solidFill>
                  </a:rPr>
                  <a:t>Catering for Learner Diversity</a:t>
                </a:r>
                <a:endParaRPr lang="zh-TW" altLang="en-US" sz="32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橢圓 17"/>
            <p:cNvSpPr/>
            <p:nvPr/>
          </p:nvSpPr>
          <p:spPr>
            <a:xfrm>
              <a:off x="1276925" y="323389"/>
              <a:ext cx="685492" cy="68549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6559741"/>
                <a:satOff val="-5466"/>
                <a:lumOff val="-71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橢圓 9"/>
          <p:cNvSpPr/>
          <p:nvPr/>
        </p:nvSpPr>
        <p:spPr>
          <a:xfrm>
            <a:off x="1475656" y="3356992"/>
            <a:ext cx="1440160" cy="14401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419872" y="3356992"/>
            <a:ext cx="1440160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48031" y="1637207"/>
            <a:ext cx="7488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 smtClean="0"/>
              <a:t>Current framework of the </a:t>
            </a:r>
          </a:p>
          <a:p>
            <a:pPr algn="ctr"/>
            <a:r>
              <a:rPr lang="en-US" altLang="zh-HK" sz="2800" b="1" dirty="0" smtClean="0"/>
              <a:t>curriculum and assessment of core subjects </a:t>
            </a:r>
            <a:endParaRPr lang="zh-HK" altLang="en-US" sz="28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17688" y="272169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Chinese Language</a:t>
            </a:r>
            <a:endParaRPr lang="zh-HK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460014" y="2721698"/>
            <a:ext cx="129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English </a:t>
            </a:r>
            <a:r>
              <a:rPr lang="en-US" altLang="zh-HK" dirty="0"/>
              <a:t> </a:t>
            </a:r>
            <a:r>
              <a:rPr lang="en-US" altLang="zh-HK" dirty="0" smtClean="0"/>
              <a:t>Language</a:t>
            </a:r>
            <a:endParaRPr lang="zh-HK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780356" y="2868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Math</a:t>
            </a:r>
            <a:endParaRPr lang="zh-HK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20912" y="2775747"/>
            <a:ext cx="9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Liberal Studies</a:t>
            </a:r>
            <a:endParaRPr lang="zh-HK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5364088" y="3356992"/>
            <a:ext cx="1440160" cy="1440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手繪多邊形 22"/>
          <p:cNvSpPr/>
          <p:nvPr/>
        </p:nvSpPr>
        <p:spPr>
          <a:xfrm>
            <a:off x="5367283" y="4140022"/>
            <a:ext cx="985604" cy="652073"/>
          </a:xfrm>
          <a:custGeom>
            <a:avLst/>
            <a:gdLst>
              <a:gd name="connsiteX0" fmla="*/ 0 w 985604"/>
              <a:gd name="connsiteY0" fmla="*/ 0 h 652073"/>
              <a:gd name="connsiteX1" fmla="*/ 981856 w 985604"/>
              <a:gd name="connsiteY1" fmla="*/ 0 h 652073"/>
              <a:gd name="connsiteX2" fmla="*/ 985604 w 985604"/>
              <a:gd name="connsiteY2" fmla="*/ 101184 h 652073"/>
              <a:gd name="connsiteX3" fmla="*/ 978109 w 985604"/>
              <a:gd name="connsiteY3" fmla="*/ 266076 h 652073"/>
              <a:gd name="connsiteX4" fmla="*/ 948128 w 985604"/>
              <a:gd name="connsiteY4" fmla="*/ 371007 h 652073"/>
              <a:gd name="connsiteX5" fmla="*/ 880673 w 985604"/>
              <a:gd name="connsiteY5" fmla="*/ 524656 h 652073"/>
              <a:gd name="connsiteX6" fmla="*/ 824459 w 985604"/>
              <a:gd name="connsiteY6" fmla="*/ 599607 h 652073"/>
              <a:gd name="connsiteX7" fmla="*/ 801974 w 985604"/>
              <a:gd name="connsiteY7" fmla="*/ 652073 h 652073"/>
              <a:gd name="connsiteX8" fmla="*/ 652073 w 985604"/>
              <a:gd name="connsiteY8" fmla="*/ 652073 h 652073"/>
              <a:gd name="connsiteX9" fmla="*/ 513414 w 985604"/>
              <a:gd name="connsiteY9" fmla="*/ 633335 h 652073"/>
              <a:gd name="connsiteX10" fmla="*/ 348522 w 985604"/>
              <a:gd name="connsiteY10" fmla="*/ 558384 h 652073"/>
              <a:gd name="connsiteX11" fmla="*/ 262328 w 985604"/>
              <a:gd name="connsiteY11" fmla="*/ 479686 h 652073"/>
              <a:gd name="connsiteX12" fmla="*/ 134912 w 985604"/>
              <a:gd name="connsiteY12" fmla="*/ 348522 h 652073"/>
              <a:gd name="connsiteX13" fmla="*/ 56214 w 985604"/>
              <a:gd name="connsiteY13" fmla="*/ 224853 h 652073"/>
              <a:gd name="connsiteX14" fmla="*/ 18738 w 985604"/>
              <a:gd name="connsiteY14" fmla="*/ 89941 h 652073"/>
              <a:gd name="connsiteX15" fmla="*/ 0 w 985604"/>
              <a:gd name="connsiteY15" fmla="*/ 0 h 65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5604" h="652073">
                <a:moveTo>
                  <a:pt x="0" y="0"/>
                </a:moveTo>
                <a:lnTo>
                  <a:pt x="981856" y="0"/>
                </a:lnTo>
                <a:lnTo>
                  <a:pt x="985604" y="101184"/>
                </a:lnTo>
                <a:lnTo>
                  <a:pt x="978109" y="266076"/>
                </a:lnTo>
                <a:lnTo>
                  <a:pt x="948128" y="371007"/>
                </a:lnTo>
                <a:lnTo>
                  <a:pt x="880673" y="524656"/>
                </a:lnTo>
                <a:lnTo>
                  <a:pt x="824459" y="599607"/>
                </a:lnTo>
                <a:lnTo>
                  <a:pt x="801974" y="652073"/>
                </a:lnTo>
                <a:lnTo>
                  <a:pt x="652073" y="652073"/>
                </a:lnTo>
                <a:lnTo>
                  <a:pt x="513414" y="633335"/>
                </a:lnTo>
                <a:lnTo>
                  <a:pt x="348522" y="558384"/>
                </a:lnTo>
                <a:lnTo>
                  <a:pt x="262328" y="479686"/>
                </a:lnTo>
                <a:lnTo>
                  <a:pt x="134912" y="348522"/>
                </a:lnTo>
                <a:lnTo>
                  <a:pt x="56214" y="224853"/>
                </a:lnTo>
                <a:lnTo>
                  <a:pt x="18738" y="899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手繪多邊形 23"/>
          <p:cNvSpPr/>
          <p:nvPr/>
        </p:nvSpPr>
        <p:spPr>
          <a:xfrm>
            <a:off x="5374778" y="3368029"/>
            <a:ext cx="978109" cy="786984"/>
          </a:xfrm>
          <a:custGeom>
            <a:avLst/>
            <a:gdLst>
              <a:gd name="connsiteX0" fmla="*/ 712033 w 978109"/>
              <a:gd name="connsiteY0" fmla="*/ 0 h 786984"/>
              <a:gd name="connsiteX1" fmla="*/ 824460 w 978109"/>
              <a:gd name="connsiteY1" fmla="*/ 164892 h 786984"/>
              <a:gd name="connsiteX2" fmla="*/ 891915 w 978109"/>
              <a:gd name="connsiteY2" fmla="*/ 307298 h 786984"/>
              <a:gd name="connsiteX3" fmla="*/ 940633 w 978109"/>
              <a:gd name="connsiteY3" fmla="*/ 475938 h 786984"/>
              <a:gd name="connsiteX4" fmla="*/ 966866 w 978109"/>
              <a:gd name="connsiteY4" fmla="*/ 588364 h 786984"/>
              <a:gd name="connsiteX5" fmla="*/ 974361 w 978109"/>
              <a:gd name="connsiteY5" fmla="*/ 723275 h 786984"/>
              <a:gd name="connsiteX6" fmla="*/ 978109 w 978109"/>
              <a:gd name="connsiteY6" fmla="*/ 786984 h 786984"/>
              <a:gd name="connsiteX7" fmla="*/ 0 w 978109"/>
              <a:gd name="connsiteY7" fmla="*/ 786984 h 786984"/>
              <a:gd name="connsiteX8" fmla="*/ 0 w 978109"/>
              <a:gd name="connsiteY8" fmla="*/ 655820 h 786984"/>
              <a:gd name="connsiteX9" fmla="*/ 11243 w 978109"/>
              <a:gd name="connsiteY9" fmla="*/ 565879 h 786984"/>
              <a:gd name="connsiteX10" fmla="*/ 29981 w 978109"/>
              <a:gd name="connsiteY10" fmla="*/ 479685 h 786984"/>
              <a:gd name="connsiteX11" fmla="*/ 74951 w 978109"/>
              <a:gd name="connsiteY11" fmla="*/ 363511 h 786984"/>
              <a:gd name="connsiteX12" fmla="*/ 131164 w 978109"/>
              <a:gd name="connsiteY12" fmla="*/ 284813 h 786984"/>
              <a:gd name="connsiteX13" fmla="*/ 198620 w 978109"/>
              <a:gd name="connsiteY13" fmla="*/ 217357 h 786984"/>
              <a:gd name="connsiteX14" fmla="*/ 281066 w 978109"/>
              <a:gd name="connsiteY14" fmla="*/ 149902 h 786984"/>
              <a:gd name="connsiteX15" fmla="*/ 382250 w 978109"/>
              <a:gd name="connsiteY15" fmla="*/ 74951 h 786984"/>
              <a:gd name="connsiteX16" fmla="*/ 513414 w 978109"/>
              <a:gd name="connsiteY16" fmla="*/ 26233 h 786984"/>
              <a:gd name="connsiteX17" fmla="*/ 603355 w 978109"/>
              <a:gd name="connsiteY17" fmla="*/ 0 h 786984"/>
              <a:gd name="connsiteX18" fmla="*/ 712033 w 978109"/>
              <a:gd name="connsiteY18" fmla="*/ 0 h 78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8109" h="786984">
                <a:moveTo>
                  <a:pt x="712033" y="0"/>
                </a:moveTo>
                <a:lnTo>
                  <a:pt x="824460" y="164892"/>
                </a:lnTo>
                <a:lnTo>
                  <a:pt x="891915" y="307298"/>
                </a:lnTo>
                <a:lnTo>
                  <a:pt x="940633" y="475938"/>
                </a:lnTo>
                <a:lnTo>
                  <a:pt x="966866" y="588364"/>
                </a:lnTo>
                <a:lnTo>
                  <a:pt x="974361" y="723275"/>
                </a:lnTo>
                <a:lnTo>
                  <a:pt x="978109" y="786984"/>
                </a:lnTo>
                <a:lnTo>
                  <a:pt x="0" y="786984"/>
                </a:lnTo>
                <a:lnTo>
                  <a:pt x="0" y="655820"/>
                </a:lnTo>
                <a:lnTo>
                  <a:pt x="11243" y="565879"/>
                </a:lnTo>
                <a:lnTo>
                  <a:pt x="29981" y="479685"/>
                </a:lnTo>
                <a:lnTo>
                  <a:pt x="74951" y="363511"/>
                </a:lnTo>
                <a:lnTo>
                  <a:pt x="131164" y="284813"/>
                </a:lnTo>
                <a:lnTo>
                  <a:pt x="198620" y="217357"/>
                </a:lnTo>
                <a:lnTo>
                  <a:pt x="281066" y="149902"/>
                </a:lnTo>
                <a:lnTo>
                  <a:pt x="382250" y="74951"/>
                </a:lnTo>
                <a:lnTo>
                  <a:pt x="513414" y="26233"/>
                </a:lnTo>
                <a:lnTo>
                  <a:pt x="603355" y="0"/>
                </a:lnTo>
                <a:lnTo>
                  <a:pt x="712033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手繪多邊形 25"/>
          <p:cNvSpPr/>
          <p:nvPr/>
        </p:nvSpPr>
        <p:spPr>
          <a:xfrm>
            <a:off x="6098054" y="3356786"/>
            <a:ext cx="693295" cy="1435309"/>
          </a:xfrm>
          <a:custGeom>
            <a:avLst/>
            <a:gdLst>
              <a:gd name="connsiteX0" fmla="*/ 0 w 693295"/>
              <a:gd name="connsiteY0" fmla="*/ 0 h 1435309"/>
              <a:gd name="connsiteX1" fmla="*/ 236095 w 693295"/>
              <a:gd name="connsiteY1" fmla="*/ 44971 h 1435309"/>
              <a:gd name="connsiteX2" fmla="*/ 445957 w 693295"/>
              <a:gd name="connsiteY2" fmla="*/ 172387 h 1435309"/>
              <a:gd name="connsiteX3" fmla="*/ 599606 w 693295"/>
              <a:gd name="connsiteY3" fmla="*/ 367259 h 1435309"/>
              <a:gd name="connsiteX4" fmla="*/ 670810 w 693295"/>
              <a:gd name="connsiteY4" fmla="*/ 547141 h 1435309"/>
              <a:gd name="connsiteX5" fmla="*/ 693295 w 693295"/>
              <a:gd name="connsiteY5" fmla="*/ 749509 h 1435309"/>
              <a:gd name="connsiteX6" fmla="*/ 667062 w 693295"/>
              <a:gd name="connsiteY6" fmla="*/ 940633 h 1435309"/>
              <a:gd name="connsiteX7" fmla="*/ 535898 w 693295"/>
              <a:gd name="connsiteY7" fmla="*/ 1187971 h 1435309"/>
              <a:gd name="connsiteX8" fmla="*/ 371006 w 693295"/>
              <a:gd name="connsiteY8" fmla="*/ 1330377 h 1435309"/>
              <a:gd name="connsiteX9" fmla="*/ 176134 w 693295"/>
              <a:gd name="connsiteY9" fmla="*/ 1420318 h 1435309"/>
              <a:gd name="connsiteX10" fmla="*/ 86193 w 693295"/>
              <a:gd name="connsiteY10" fmla="*/ 1435309 h 1435309"/>
              <a:gd name="connsiteX11" fmla="*/ 206115 w 693295"/>
              <a:gd name="connsiteY11" fmla="*/ 1221699 h 1435309"/>
              <a:gd name="connsiteX12" fmla="*/ 254833 w 693295"/>
              <a:gd name="connsiteY12" fmla="*/ 1068050 h 1435309"/>
              <a:gd name="connsiteX13" fmla="*/ 269823 w 693295"/>
              <a:gd name="connsiteY13" fmla="*/ 899410 h 1435309"/>
              <a:gd name="connsiteX14" fmla="*/ 266075 w 693295"/>
              <a:gd name="connsiteY14" fmla="*/ 723276 h 1435309"/>
              <a:gd name="connsiteX15" fmla="*/ 236095 w 693295"/>
              <a:gd name="connsiteY15" fmla="*/ 505918 h 1435309"/>
              <a:gd name="connsiteX16" fmla="*/ 187377 w 693295"/>
              <a:gd name="connsiteY16" fmla="*/ 356017 h 1435309"/>
              <a:gd name="connsiteX17" fmla="*/ 93688 w 693295"/>
              <a:gd name="connsiteY17" fmla="*/ 142407 h 1435309"/>
              <a:gd name="connsiteX18" fmla="*/ 33728 w 693295"/>
              <a:gd name="connsiteY18" fmla="*/ 41223 h 1435309"/>
              <a:gd name="connsiteX19" fmla="*/ 0 w 693295"/>
              <a:gd name="connsiteY19" fmla="*/ 0 h 143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3295" h="1435309">
                <a:moveTo>
                  <a:pt x="0" y="0"/>
                </a:moveTo>
                <a:lnTo>
                  <a:pt x="236095" y="44971"/>
                </a:lnTo>
                <a:lnTo>
                  <a:pt x="445957" y="172387"/>
                </a:lnTo>
                <a:lnTo>
                  <a:pt x="599606" y="367259"/>
                </a:lnTo>
                <a:lnTo>
                  <a:pt x="670810" y="547141"/>
                </a:lnTo>
                <a:lnTo>
                  <a:pt x="693295" y="749509"/>
                </a:lnTo>
                <a:lnTo>
                  <a:pt x="667062" y="940633"/>
                </a:lnTo>
                <a:lnTo>
                  <a:pt x="535898" y="1187971"/>
                </a:lnTo>
                <a:lnTo>
                  <a:pt x="371006" y="1330377"/>
                </a:lnTo>
                <a:lnTo>
                  <a:pt x="176134" y="1420318"/>
                </a:lnTo>
                <a:lnTo>
                  <a:pt x="86193" y="1435309"/>
                </a:lnTo>
                <a:lnTo>
                  <a:pt x="206115" y="1221699"/>
                </a:lnTo>
                <a:lnTo>
                  <a:pt x="254833" y="1068050"/>
                </a:lnTo>
                <a:lnTo>
                  <a:pt x="269823" y="899410"/>
                </a:lnTo>
                <a:cubicBezTo>
                  <a:pt x="268574" y="840699"/>
                  <a:pt x="267324" y="781987"/>
                  <a:pt x="266075" y="723276"/>
                </a:cubicBezTo>
                <a:lnTo>
                  <a:pt x="236095" y="505918"/>
                </a:lnTo>
                <a:lnTo>
                  <a:pt x="187377" y="356017"/>
                </a:lnTo>
                <a:lnTo>
                  <a:pt x="93688" y="142407"/>
                </a:lnTo>
                <a:lnTo>
                  <a:pt x="33728" y="41223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手繪多邊形 26"/>
          <p:cNvSpPr/>
          <p:nvPr/>
        </p:nvSpPr>
        <p:spPr>
          <a:xfrm>
            <a:off x="6091442" y="3356991"/>
            <a:ext cx="264474" cy="1440161"/>
          </a:xfrm>
          <a:custGeom>
            <a:avLst/>
            <a:gdLst>
              <a:gd name="connsiteX0" fmla="*/ 0 w 264474"/>
              <a:gd name="connsiteY0" fmla="*/ 0 h 1323975"/>
              <a:gd name="connsiteX1" fmla="*/ 209550 w 264474"/>
              <a:gd name="connsiteY1" fmla="*/ 400050 h 1323975"/>
              <a:gd name="connsiteX2" fmla="*/ 257175 w 264474"/>
              <a:gd name="connsiteY2" fmla="*/ 923925 h 1323975"/>
              <a:gd name="connsiteX3" fmla="*/ 85725 w 264474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74" h="1323975">
                <a:moveTo>
                  <a:pt x="0" y="0"/>
                </a:moveTo>
                <a:cubicBezTo>
                  <a:pt x="83344" y="123031"/>
                  <a:pt x="166688" y="246063"/>
                  <a:pt x="209550" y="400050"/>
                </a:cubicBezTo>
                <a:cubicBezTo>
                  <a:pt x="252412" y="554037"/>
                  <a:pt x="277812" y="769938"/>
                  <a:pt x="257175" y="923925"/>
                </a:cubicBezTo>
                <a:cubicBezTo>
                  <a:pt x="236538" y="1077912"/>
                  <a:pt x="161131" y="1200943"/>
                  <a:pt x="85725" y="1323975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300192" y="3784684"/>
            <a:ext cx="1048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b="1" dirty="0" smtClean="0"/>
              <a:t>Extended</a:t>
            </a:r>
          </a:p>
          <a:p>
            <a:r>
              <a:rPr lang="en-US" altLang="zh-HK" sz="1400" b="1" dirty="0" smtClean="0"/>
              <a:t>Part (M1/M2)</a:t>
            </a:r>
          </a:p>
          <a:p>
            <a:endParaRPr lang="zh-HK" altLang="en-US" sz="14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974756" y="3784684"/>
            <a:ext cx="1248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1400" b="1" dirty="0" smtClean="0"/>
              <a:t>Compulsory</a:t>
            </a:r>
          </a:p>
          <a:p>
            <a:pPr algn="r"/>
            <a:r>
              <a:rPr lang="en-US" altLang="zh-HK" sz="1400" b="1" dirty="0" smtClean="0"/>
              <a:t>Part</a:t>
            </a:r>
          </a:p>
          <a:p>
            <a:pPr algn="r"/>
            <a:endParaRPr lang="zh-HK" altLang="en-US" sz="1400" b="1" dirty="0"/>
          </a:p>
        </p:txBody>
      </p:sp>
      <p:sp>
        <p:nvSpPr>
          <p:cNvPr id="30" name="橢圓 29"/>
          <p:cNvSpPr/>
          <p:nvPr/>
        </p:nvSpPr>
        <p:spPr>
          <a:xfrm>
            <a:off x="7296702" y="3429000"/>
            <a:ext cx="1440160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Modules + IES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619672" y="3717032"/>
            <a:ext cx="121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b="1" dirty="0" smtClean="0"/>
              <a:t>Curriculum and Assessment</a:t>
            </a:r>
          </a:p>
          <a:p>
            <a:pPr algn="r"/>
            <a:endParaRPr lang="zh-HK" altLang="en-US" sz="14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534595" y="3717031"/>
            <a:ext cx="121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b="1" dirty="0" smtClean="0"/>
              <a:t>Curriculum and Assessment</a:t>
            </a:r>
          </a:p>
          <a:p>
            <a:pPr algn="r"/>
            <a:endParaRPr lang="zh-HK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92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>
            <a:off x="1349186" y="101563"/>
            <a:ext cx="7488832" cy="1183456"/>
            <a:chOff x="1276925" y="323389"/>
            <a:chExt cx="6319411" cy="685492"/>
          </a:xfrm>
        </p:grpSpPr>
        <p:grpSp>
          <p:nvGrpSpPr>
            <p:cNvPr id="50" name="群組 49"/>
            <p:cNvGrpSpPr/>
            <p:nvPr/>
          </p:nvGrpSpPr>
          <p:grpSpPr>
            <a:xfrm>
              <a:off x="1619672" y="323389"/>
              <a:ext cx="5976664" cy="685492"/>
              <a:chOff x="1310893" y="1782403"/>
              <a:chExt cx="4524064" cy="685492"/>
            </a:xfrm>
          </p:grpSpPr>
          <p:sp>
            <p:nvSpPr>
              <p:cNvPr id="52" name="五邊形 51"/>
              <p:cNvSpPr/>
              <p:nvPr/>
            </p:nvSpPr>
            <p:spPr>
              <a:xfrm rot="10800000">
                <a:off x="1310893" y="1782403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6730576"/>
                  <a:satOff val="-3461"/>
                  <a:lumOff val="-1490"/>
                  <a:alphaOff val="0"/>
                </a:schemeClr>
              </a:fillRef>
              <a:effectRef idx="0">
                <a:schemeClr val="accent3">
                  <a:hueOff val="-6730576"/>
                  <a:satOff val="-3461"/>
                  <a:lumOff val="-14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五邊形 4"/>
              <p:cNvSpPr txBox="1"/>
              <p:nvPr/>
            </p:nvSpPr>
            <p:spPr>
              <a:xfrm>
                <a:off x="1396580" y="1829335"/>
                <a:ext cx="4352691" cy="6187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ts val="3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b="1" dirty="0">
                    <a:solidFill>
                      <a:prstClr val="white"/>
                    </a:solidFill>
                  </a:rPr>
                  <a:t>Creating Space &amp; </a:t>
                </a:r>
              </a:p>
              <a:p>
                <a:pPr lvl="0" algn="ctr" defTabSz="1066800">
                  <a:lnSpc>
                    <a:spcPts val="3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b="1" dirty="0">
                    <a:solidFill>
                      <a:prstClr val="white"/>
                    </a:solidFill>
                  </a:rPr>
                  <a:t>Catering for Learner Diversity</a:t>
                </a:r>
                <a:endParaRPr lang="zh-TW" altLang="en-US" sz="32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橢圓 50"/>
            <p:cNvSpPr/>
            <p:nvPr/>
          </p:nvSpPr>
          <p:spPr>
            <a:xfrm>
              <a:off x="1276925" y="323389"/>
              <a:ext cx="685492" cy="68549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6559741"/>
                <a:satOff val="-5466"/>
                <a:lumOff val="-71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7" name="橢圓 116"/>
          <p:cNvSpPr/>
          <p:nvPr/>
        </p:nvSpPr>
        <p:spPr>
          <a:xfrm>
            <a:off x="1383329" y="3440857"/>
            <a:ext cx="1532488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1608499" y="1392006"/>
            <a:ext cx="6724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>
                <a:solidFill>
                  <a:schemeClr val="accent2">
                    <a:lumMod val="75000"/>
                  </a:schemeClr>
                </a:solidFill>
              </a:rPr>
              <a:t>Possible scenarios of trimming and differentiating the core subjects 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1424666" y="2680689"/>
            <a:ext cx="119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Chinese Language</a:t>
            </a:r>
            <a:endParaRPr lang="zh-HK" altLang="en-US" dirty="0"/>
          </a:p>
        </p:txBody>
      </p:sp>
      <p:sp>
        <p:nvSpPr>
          <p:cNvPr id="120" name="文字方塊 119"/>
          <p:cNvSpPr txBox="1"/>
          <p:nvPr/>
        </p:nvSpPr>
        <p:spPr>
          <a:xfrm>
            <a:off x="3065327" y="2696443"/>
            <a:ext cx="127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English Language</a:t>
            </a:r>
            <a:endParaRPr lang="zh-HK" altLang="en-US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5859010" y="30084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Math</a:t>
            </a:r>
            <a:endParaRPr lang="zh-HK" altLang="en-US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7557771" y="2787971"/>
            <a:ext cx="104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/>
              <a:t>Liberal Studies</a:t>
            </a:r>
            <a:endParaRPr lang="zh-HK" altLang="en-US" dirty="0"/>
          </a:p>
        </p:txBody>
      </p:sp>
      <p:sp>
        <p:nvSpPr>
          <p:cNvPr id="123" name="橢圓 122"/>
          <p:cNvSpPr/>
          <p:nvPr/>
        </p:nvSpPr>
        <p:spPr>
          <a:xfrm>
            <a:off x="5364088" y="3440857"/>
            <a:ext cx="1440160" cy="1440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24" name="群組 123"/>
          <p:cNvGrpSpPr/>
          <p:nvPr/>
        </p:nvGrpSpPr>
        <p:grpSpPr>
          <a:xfrm>
            <a:off x="5367283" y="3440651"/>
            <a:ext cx="1424066" cy="1435309"/>
            <a:chOff x="5295275" y="764498"/>
            <a:chExt cx="1424066" cy="1435309"/>
          </a:xfrm>
        </p:grpSpPr>
        <p:sp>
          <p:nvSpPr>
            <p:cNvPr id="125" name="手繪多邊形 124"/>
            <p:cNvSpPr/>
            <p:nvPr/>
          </p:nvSpPr>
          <p:spPr>
            <a:xfrm>
              <a:off x="5295275" y="1547734"/>
              <a:ext cx="985604" cy="652073"/>
            </a:xfrm>
            <a:custGeom>
              <a:avLst/>
              <a:gdLst>
                <a:gd name="connsiteX0" fmla="*/ 0 w 985604"/>
                <a:gd name="connsiteY0" fmla="*/ 0 h 652073"/>
                <a:gd name="connsiteX1" fmla="*/ 981856 w 985604"/>
                <a:gd name="connsiteY1" fmla="*/ 0 h 652073"/>
                <a:gd name="connsiteX2" fmla="*/ 985604 w 985604"/>
                <a:gd name="connsiteY2" fmla="*/ 101184 h 652073"/>
                <a:gd name="connsiteX3" fmla="*/ 978109 w 985604"/>
                <a:gd name="connsiteY3" fmla="*/ 266076 h 652073"/>
                <a:gd name="connsiteX4" fmla="*/ 948128 w 985604"/>
                <a:gd name="connsiteY4" fmla="*/ 371007 h 652073"/>
                <a:gd name="connsiteX5" fmla="*/ 880673 w 985604"/>
                <a:gd name="connsiteY5" fmla="*/ 524656 h 652073"/>
                <a:gd name="connsiteX6" fmla="*/ 824459 w 985604"/>
                <a:gd name="connsiteY6" fmla="*/ 599607 h 652073"/>
                <a:gd name="connsiteX7" fmla="*/ 801974 w 985604"/>
                <a:gd name="connsiteY7" fmla="*/ 652073 h 652073"/>
                <a:gd name="connsiteX8" fmla="*/ 652073 w 985604"/>
                <a:gd name="connsiteY8" fmla="*/ 652073 h 652073"/>
                <a:gd name="connsiteX9" fmla="*/ 513414 w 985604"/>
                <a:gd name="connsiteY9" fmla="*/ 633335 h 652073"/>
                <a:gd name="connsiteX10" fmla="*/ 348522 w 985604"/>
                <a:gd name="connsiteY10" fmla="*/ 558384 h 652073"/>
                <a:gd name="connsiteX11" fmla="*/ 262328 w 985604"/>
                <a:gd name="connsiteY11" fmla="*/ 479686 h 652073"/>
                <a:gd name="connsiteX12" fmla="*/ 134912 w 985604"/>
                <a:gd name="connsiteY12" fmla="*/ 348522 h 652073"/>
                <a:gd name="connsiteX13" fmla="*/ 56214 w 985604"/>
                <a:gd name="connsiteY13" fmla="*/ 224853 h 652073"/>
                <a:gd name="connsiteX14" fmla="*/ 18738 w 985604"/>
                <a:gd name="connsiteY14" fmla="*/ 89941 h 652073"/>
                <a:gd name="connsiteX15" fmla="*/ 0 w 985604"/>
                <a:gd name="connsiteY15" fmla="*/ 0 h 65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5604" h="652073">
                  <a:moveTo>
                    <a:pt x="0" y="0"/>
                  </a:moveTo>
                  <a:lnTo>
                    <a:pt x="981856" y="0"/>
                  </a:lnTo>
                  <a:lnTo>
                    <a:pt x="985604" y="101184"/>
                  </a:lnTo>
                  <a:lnTo>
                    <a:pt x="978109" y="266076"/>
                  </a:lnTo>
                  <a:lnTo>
                    <a:pt x="948128" y="371007"/>
                  </a:lnTo>
                  <a:lnTo>
                    <a:pt x="880673" y="524656"/>
                  </a:lnTo>
                  <a:lnTo>
                    <a:pt x="824459" y="599607"/>
                  </a:lnTo>
                  <a:lnTo>
                    <a:pt x="801974" y="652073"/>
                  </a:lnTo>
                  <a:lnTo>
                    <a:pt x="652073" y="652073"/>
                  </a:lnTo>
                  <a:lnTo>
                    <a:pt x="513414" y="633335"/>
                  </a:lnTo>
                  <a:lnTo>
                    <a:pt x="348522" y="558384"/>
                  </a:lnTo>
                  <a:lnTo>
                    <a:pt x="262328" y="479686"/>
                  </a:lnTo>
                  <a:lnTo>
                    <a:pt x="134912" y="348522"/>
                  </a:lnTo>
                  <a:lnTo>
                    <a:pt x="56214" y="224853"/>
                  </a:lnTo>
                  <a:lnTo>
                    <a:pt x="18738" y="89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6" name="手繪多邊形 125"/>
            <p:cNvSpPr/>
            <p:nvPr/>
          </p:nvSpPr>
          <p:spPr>
            <a:xfrm>
              <a:off x="5302770" y="775741"/>
              <a:ext cx="978109" cy="786984"/>
            </a:xfrm>
            <a:custGeom>
              <a:avLst/>
              <a:gdLst>
                <a:gd name="connsiteX0" fmla="*/ 712033 w 978109"/>
                <a:gd name="connsiteY0" fmla="*/ 0 h 786984"/>
                <a:gd name="connsiteX1" fmla="*/ 824460 w 978109"/>
                <a:gd name="connsiteY1" fmla="*/ 164892 h 786984"/>
                <a:gd name="connsiteX2" fmla="*/ 891915 w 978109"/>
                <a:gd name="connsiteY2" fmla="*/ 307298 h 786984"/>
                <a:gd name="connsiteX3" fmla="*/ 940633 w 978109"/>
                <a:gd name="connsiteY3" fmla="*/ 475938 h 786984"/>
                <a:gd name="connsiteX4" fmla="*/ 966866 w 978109"/>
                <a:gd name="connsiteY4" fmla="*/ 588364 h 786984"/>
                <a:gd name="connsiteX5" fmla="*/ 974361 w 978109"/>
                <a:gd name="connsiteY5" fmla="*/ 723275 h 786984"/>
                <a:gd name="connsiteX6" fmla="*/ 978109 w 978109"/>
                <a:gd name="connsiteY6" fmla="*/ 786984 h 786984"/>
                <a:gd name="connsiteX7" fmla="*/ 0 w 978109"/>
                <a:gd name="connsiteY7" fmla="*/ 786984 h 786984"/>
                <a:gd name="connsiteX8" fmla="*/ 0 w 978109"/>
                <a:gd name="connsiteY8" fmla="*/ 655820 h 786984"/>
                <a:gd name="connsiteX9" fmla="*/ 11243 w 978109"/>
                <a:gd name="connsiteY9" fmla="*/ 565879 h 786984"/>
                <a:gd name="connsiteX10" fmla="*/ 29981 w 978109"/>
                <a:gd name="connsiteY10" fmla="*/ 479685 h 786984"/>
                <a:gd name="connsiteX11" fmla="*/ 74951 w 978109"/>
                <a:gd name="connsiteY11" fmla="*/ 363511 h 786984"/>
                <a:gd name="connsiteX12" fmla="*/ 131164 w 978109"/>
                <a:gd name="connsiteY12" fmla="*/ 284813 h 786984"/>
                <a:gd name="connsiteX13" fmla="*/ 198620 w 978109"/>
                <a:gd name="connsiteY13" fmla="*/ 217357 h 786984"/>
                <a:gd name="connsiteX14" fmla="*/ 281066 w 978109"/>
                <a:gd name="connsiteY14" fmla="*/ 149902 h 786984"/>
                <a:gd name="connsiteX15" fmla="*/ 382250 w 978109"/>
                <a:gd name="connsiteY15" fmla="*/ 74951 h 786984"/>
                <a:gd name="connsiteX16" fmla="*/ 513414 w 978109"/>
                <a:gd name="connsiteY16" fmla="*/ 26233 h 786984"/>
                <a:gd name="connsiteX17" fmla="*/ 603355 w 978109"/>
                <a:gd name="connsiteY17" fmla="*/ 0 h 786984"/>
                <a:gd name="connsiteX18" fmla="*/ 712033 w 978109"/>
                <a:gd name="connsiteY18" fmla="*/ 0 h 78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8109" h="786984">
                  <a:moveTo>
                    <a:pt x="712033" y="0"/>
                  </a:moveTo>
                  <a:lnTo>
                    <a:pt x="824460" y="164892"/>
                  </a:lnTo>
                  <a:lnTo>
                    <a:pt x="891915" y="307298"/>
                  </a:lnTo>
                  <a:lnTo>
                    <a:pt x="940633" y="475938"/>
                  </a:lnTo>
                  <a:lnTo>
                    <a:pt x="966866" y="588364"/>
                  </a:lnTo>
                  <a:lnTo>
                    <a:pt x="974361" y="723275"/>
                  </a:lnTo>
                  <a:lnTo>
                    <a:pt x="978109" y="786984"/>
                  </a:lnTo>
                  <a:lnTo>
                    <a:pt x="0" y="786984"/>
                  </a:lnTo>
                  <a:lnTo>
                    <a:pt x="0" y="655820"/>
                  </a:lnTo>
                  <a:lnTo>
                    <a:pt x="11243" y="565879"/>
                  </a:lnTo>
                  <a:lnTo>
                    <a:pt x="29981" y="479685"/>
                  </a:lnTo>
                  <a:lnTo>
                    <a:pt x="74951" y="363511"/>
                  </a:lnTo>
                  <a:lnTo>
                    <a:pt x="131164" y="284813"/>
                  </a:lnTo>
                  <a:lnTo>
                    <a:pt x="198620" y="217357"/>
                  </a:lnTo>
                  <a:lnTo>
                    <a:pt x="281066" y="149902"/>
                  </a:lnTo>
                  <a:lnTo>
                    <a:pt x="382250" y="74951"/>
                  </a:lnTo>
                  <a:lnTo>
                    <a:pt x="513414" y="26233"/>
                  </a:lnTo>
                  <a:lnTo>
                    <a:pt x="603355" y="0"/>
                  </a:lnTo>
                  <a:lnTo>
                    <a:pt x="712033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7" name="手繪多邊形 126"/>
            <p:cNvSpPr/>
            <p:nvPr/>
          </p:nvSpPr>
          <p:spPr>
            <a:xfrm>
              <a:off x="6026046" y="764498"/>
              <a:ext cx="693295" cy="1435309"/>
            </a:xfrm>
            <a:custGeom>
              <a:avLst/>
              <a:gdLst>
                <a:gd name="connsiteX0" fmla="*/ 0 w 693295"/>
                <a:gd name="connsiteY0" fmla="*/ 0 h 1435309"/>
                <a:gd name="connsiteX1" fmla="*/ 236095 w 693295"/>
                <a:gd name="connsiteY1" fmla="*/ 44971 h 1435309"/>
                <a:gd name="connsiteX2" fmla="*/ 445957 w 693295"/>
                <a:gd name="connsiteY2" fmla="*/ 172387 h 1435309"/>
                <a:gd name="connsiteX3" fmla="*/ 599606 w 693295"/>
                <a:gd name="connsiteY3" fmla="*/ 367259 h 1435309"/>
                <a:gd name="connsiteX4" fmla="*/ 670810 w 693295"/>
                <a:gd name="connsiteY4" fmla="*/ 547141 h 1435309"/>
                <a:gd name="connsiteX5" fmla="*/ 693295 w 693295"/>
                <a:gd name="connsiteY5" fmla="*/ 749509 h 1435309"/>
                <a:gd name="connsiteX6" fmla="*/ 667062 w 693295"/>
                <a:gd name="connsiteY6" fmla="*/ 940633 h 1435309"/>
                <a:gd name="connsiteX7" fmla="*/ 535898 w 693295"/>
                <a:gd name="connsiteY7" fmla="*/ 1187971 h 1435309"/>
                <a:gd name="connsiteX8" fmla="*/ 371006 w 693295"/>
                <a:gd name="connsiteY8" fmla="*/ 1330377 h 1435309"/>
                <a:gd name="connsiteX9" fmla="*/ 176134 w 693295"/>
                <a:gd name="connsiteY9" fmla="*/ 1420318 h 1435309"/>
                <a:gd name="connsiteX10" fmla="*/ 86193 w 693295"/>
                <a:gd name="connsiteY10" fmla="*/ 1435309 h 1435309"/>
                <a:gd name="connsiteX11" fmla="*/ 206115 w 693295"/>
                <a:gd name="connsiteY11" fmla="*/ 1221699 h 1435309"/>
                <a:gd name="connsiteX12" fmla="*/ 254833 w 693295"/>
                <a:gd name="connsiteY12" fmla="*/ 1068050 h 1435309"/>
                <a:gd name="connsiteX13" fmla="*/ 269823 w 693295"/>
                <a:gd name="connsiteY13" fmla="*/ 899410 h 1435309"/>
                <a:gd name="connsiteX14" fmla="*/ 266075 w 693295"/>
                <a:gd name="connsiteY14" fmla="*/ 723276 h 1435309"/>
                <a:gd name="connsiteX15" fmla="*/ 236095 w 693295"/>
                <a:gd name="connsiteY15" fmla="*/ 505918 h 1435309"/>
                <a:gd name="connsiteX16" fmla="*/ 187377 w 693295"/>
                <a:gd name="connsiteY16" fmla="*/ 356017 h 1435309"/>
                <a:gd name="connsiteX17" fmla="*/ 93688 w 693295"/>
                <a:gd name="connsiteY17" fmla="*/ 142407 h 1435309"/>
                <a:gd name="connsiteX18" fmla="*/ 33728 w 693295"/>
                <a:gd name="connsiteY18" fmla="*/ 41223 h 1435309"/>
                <a:gd name="connsiteX19" fmla="*/ 0 w 693295"/>
                <a:gd name="connsiteY19" fmla="*/ 0 h 143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295" h="1435309">
                  <a:moveTo>
                    <a:pt x="0" y="0"/>
                  </a:moveTo>
                  <a:lnTo>
                    <a:pt x="236095" y="44971"/>
                  </a:lnTo>
                  <a:lnTo>
                    <a:pt x="445957" y="172387"/>
                  </a:lnTo>
                  <a:lnTo>
                    <a:pt x="599606" y="367259"/>
                  </a:lnTo>
                  <a:lnTo>
                    <a:pt x="670810" y="547141"/>
                  </a:lnTo>
                  <a:lnTo>
                    <a:pt x="693295" y="749509"/>
                  </a:lnTo>
                  <a:lnTo>
                    <a:pt x="667062" y="940633"/>
                  </a:lnTo>
                  <a:lnTo>
                    <a:pt x="535898" y="1187971"/>
                  </a:lnTo>
                  <a:lnTo>
                    <a:pt x="371006" y="1330377"/>
                  </a:lnTo>
                  <a:lnTo>
                    <a:pt x="176134" y="1420318"/>
                  </a:lnTo>
                  <a:lnTo>
                    <a:pt x="86193" y="1435309"/>
                  </a:lnTo>
                  <a:lnTo>
                    <a:pt x="206115" y="1221699"/>
                  </a:lnTo>
                  <a:lnTo>
                    <a:pt x="254833" y="1068050"/>
                  </a:lnTo>
                  <a:lnTo>
                    <a:pt x="269823" y="899410"/>
                  </a:lnTo>
                  <a:cubicBezTo>
                    <a:pt x="268574" y="840699"/>
                    <a:pt x="267324" y="781987"/>
                    <a:pt x="266075" y="723276"/>
                  </a:cubicBezTo>
                  <a:lnTo>
                    <a:pt x="236095" y="505918"/>
                  </a:lnTo>
                  <a:lnTo>
                    <a:pt x="187377" y="356017"/>
                  </a:lnTo>
                  <a:lnTo>
                    <a:pt x="93688" y="142407"/>
                  </a:lnTo>
                  <a:lnTo>
                    <a:pt x="33728" y="41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28" name="手繪多邊形 127"/>
          <p:cNvSpPr/>
          <p:nvPr/>
        </p:nvSpPr>
        <p:spPr>
          <a:xfrm>
            <a:off x="6091442" y="3440856"/>
            <a:ext cx="264474" cy="1440161"/>
          </a:xfrm>
          <a:custGeom>
            <a:avLst/>
            <a:gdLst>
              <a:gd name="connsiteX0" fmla="*/ 0 w 264474"/>
              <a:gd name="connsiteY0" fmla="*/ 0 h 1323975"/>
              <a:gd name="connsiteX1" fmla="*/ 209550 w 264474"/>
              <a:gd name="connsiteY1" fmla="*/ 400050 h 1323975"/>
              <a:gd name="connsiteX2" fmla="*/ 257175 w 264474"/>
              <a:gd name="connsiteY2" fmla="*/ 923925 h 1323975"/>
              <a:gd name="connsiteX3" fmla="*/ 85725 w 264474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74" h="1323975">
                <a:moveTo>
                  <a:pt x="0" y="0"/>
                </a:moveTo>
                <a:cubicBezTo>
                  <a:pt x="83344" y="123031"/>
                  <a:pt x="166688" y="246063"/>
                  <a:pt x="209550" y="400050"/>
                </a:cubicBezTo>
                <a:cubicBezTo>
                  <a:pt x="252412" y="554037"/>
                  <a:pt x="277812" y="769938"/>
                  <a:pt x="257175" y="923925"/>
                </a:cubicBezTo>
                <a:cubicBezTo>
                  <a:pt x="236538" y="1077912"/>
                  <a:pt x="161131" y="1200943"/>
                  <a:pt x="85725" y="1323975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9" name="文字方塊 128"/>
          <p:cNvSpPr txBox="1"/>
          <p:nvPr/>
        </p:nvSpPr>
        <p:spPr>
          <a:xfrm>
            <a:off x="6329615" y="3905557"/>
            <a:ext cx="5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b="1" dirty="0" smtClean="0"/>
              <a:t>M1/</a:t>
            </a:r>
          </a:p>
          <a:p>
            <a:r>
              <a:rPr lang="en-US" altLang="zh-HK" sz="1400" b="1" dirty="0" smtClean="0"/>
              <a:t>M2</a:t>
            </a:r>
            <a:endParaRPr lang="zh-HK" altLang="en-US" sz="1400" b="1" dirty="0"/>
          </a:p>
        </p:txBody>
      </p:sp>
      <p:cxnSp>
        <p:nvCxnSpPr>
          <p:cNvPr id="130" name="直線接點 129"/>
          <p:cNvCxnSpPr/>
          <p:nvPr/>
        </p:nvCxnSpPr>
        <p:spPr>
          <a:xfrm flipV="1">
            <a:off x="5364088" y="4232945"/>
            <a:ext cx="1008112" cy="15389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字方塊 130"/>
          <p:cNvSpPr txBox="1"/>
          <p:nvPr/>
        </p:nvSpPr>
        <p:spPr>
          <a:xfrm>
            <a:off x="5440353" y="4223001"/>
            <a:ext cx="99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Non-f</a:t>
            </a:r>
            <a:r>
              <a:rPr lang="en-US" altLang="zh-TW" sz="1200" dirty="0" smtClean="0"/>
              <a:t>oundation </a:t>
            </a:r>
            <a:r>
              <a:rPr lang="en-US" altLang="zh-HK" sz="1200" dirty="0" smtClean="0"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Topics</a:t>
            </a:r>
            <a:endParaRPr lang="zh-HK" altLang="en-US" sz="1200" dirty="0"/>
          </a:p>
        </p:txBody>
      </p:sp>
      <p:sp>
        <p:nvSpPr>
          <p:cNvPr id="132" name="文字方塊 131"/>
          <p:cNvSpPr txBox="1"/>
          <p:nvPr/>
        </p:nvSpPr>
        <p:spPr>
          <a:xfrm>
            <a:off x="5320077" y="3703886"/>
            <a:ext cx="1095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3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Foundation</a:t>
            </a:r>
          </a:p>
          <a:p>
            <a:pPr algn="ctr"/>
            <a:r>
              <a:rPr lang="en-US" altLang="zh-HK" sz="13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Topics</a:t>
            </a:r>
            <a:endParaRPr lang="zh-HK" altLang="en-US" sz="1300" dirty="0">
              <a:solidFill>
                <a:srgbClr val="FF0000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橢圓 132"/>
          <p:cNvSpPr/>
          <p:nvPr/>
        </p:nvSpPr>
        <p:spPr>
          <a:xfrm>
            <a:off x="7296702" y="3512865"/>
            <a:ext cx="1440160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34" name="手繪多邊形 133"/>
          <p:cNvSpPr/>
          <p:nvPr/>
        </p:nvSpPr>
        <p:spPr>
          <a:xfrm>
            <a:off x="8030668" y="3512659"/>
            <a:ext cx="693295" cy="1435309"/>
          </a:xfrm>
          <a:custGeom>
            <a:avLst/>
            <a:gdLst>
              <a:gd name="connsiteX0" fmla="*/ 0 w 693295"/>
              <a:gd name="connsiteY0" fmla="*/ 0 h 1435309"/>
              <a:gd name="connsiteX1" fmla="*/ 236095 w 693295"/>
              <a:gd name="connsiteY1" fmla="*/ 44971 h 1435309"/>
              <a:gd name="connsiteX2" fmla="*/ 445957 w 693295"/>
              <a:gd name="connsiteY2" fmla="*/ 172387 h 1435309"/>
              <a:gd name="connsiteX3" fmla="*/ 599606 w 693295"/>
              <a:gd name="connsiteY3" fmla="*/ 367259 h 1435309"/>
              <a:gd name="connsiteX4" fmla="*/ 670810 w 693295"/>
              <a:gd name="connsiteY4" fmla="*/ 547141 h 1435309"/>
              <a:gd name="connsiteX5" fmla="*/ 693295 w 693295"/>
              <a:gd name="connsiteY5" fmla="*/ 749509 h 1435309"/>
              <a:gd name="connsiteX6" fmla="*/ 667062 w 693295"/>
              <a:gd name="connsiteY6" fmla="*/ 940633 h 1435309"/>
              <a:gd name="connsiteX7" fmla="*/ 535898 w 693295"/>
              <a:gd name="connsiteY7" fmla="*/ 1187971 h 1435309"/>
              <a:gd name="connsiteX8" fmla="*/ 371006 w 693295"/>
              <a:gd name="connsiteY8" fmla="*/ 1330377 h 1435309"/>
              <a:gd name="connsiteX9" fmla="*/ 176134 w 693295"/>
              <a:gd name="connsiteY9" fmla="*/ 1420318 h 1435309"/>
              <a:gd name="connsiteX10" fmla="*/ 86193 w 693295"/>
              <a:gd name="connsiteY10" fmla="*/ 1435309 h 1435309"/>
              <a:gd name="connsiteX11" fmla="*/ 206115 w 693295"/>
              <a:gd name="connsiteY11" fmla="*/ 1221699 h 1435309"/>
              <a:gd name="connsiteX12" fmla="*/ 254833 w 693295"/>
              <a:gd name="connsiteY12" fmla="*/ 1068050 h 1435309"/>
              <a:gd name="connsiteX13" fmla="*/ 269823 w 693295"/>
              <a:gd name="connsiteY13" fmla="*/ 899410 h 1435309"/>
              <a:gd name="connsiteX14" fmla="*/ 266075 w 693295"/>
              <a:gd name="connsiteY14" fmla="*/ 723276 h 1435309"/>
              <a:gd name="connsiteX15" fmla="*/ 236095 w 693295"/>
              <a:gd name="connsiteY15" fmla="*/ 505918 h 1435309"/>
              <a:gd name="connsiteX16" fmla="*/ 187377 w 693295"/>
              <a:gd name="connsiteY16" fmla="*/ 356017 h 1435309"/>
              <a:gd name="connsiteX17" fmla="*/ 93688 w 693295"/>
              <a:gd name="connsiteY17" fmla="*/ 142407 h 1435309"/>
              <a:gd name="connsiteX18" fmla="*/ 33728 w 693295"/>
              <a:gd name="connsiteY18" fmla="*/ 41223 h 1435309"/>
              <a:gd name="connsiteX19" fmla="*/ 0 w 693295"/>
              <a:gd name="connsiteY19" fmla="*/ 0 h 143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3295" h="1435309">
                <a:moveTo>
                  <a:pt x="0" y="0"/>
                </a:moveTo>
                <a:lnTo>
                  <a:pt x="236095" y="44971"/>
                </a:lnTo>
                <a:lnTo>
                  <a:pt x="445957" y="172387"/>
                </a:lnTo>
                <a:lnTo>
                  <a:pt x="599606" y="367259"/>
                </a:lnTo>
                <a:lnTo>
                  <a:pt x="670810" y="547141"/>
                </a:lnTo>
                <a:lnTo>
                  <a:pt x="693295" y="749509"/>
                </a:lnTo>
                <a:lnTo>
                  <a:pt x="667062" y="940633"/>
                </a:lnTo>
                <a:lnTo>
                  <a:pt x="535898" y="1187971"/>
                </a:lnTo>
                <a:lnTo>
                  <a:pt x="371006" y="1330377"/>
                </a:lnTo>
                <a:lnTo>
                  <a:pt x="176134" y="1420318"/>
                </a:lnTo>
                <a:lnTo>
                  <a:pt x="86193" y="1435309"/>
                </a:lnTo>
                <a:lnTo>
                  <a:pt x="206115" y="1221699"/>
                </a:lnTo>
                <a:lnTo>
                  <a:pt x="254833" y="1068050"/>
                </a:lnTo>
                <a:lnTo>
                  <a:pt x="269823" y="899410"/>
                </a:lnTo>
                <a:cubicBezTo>
                  <a:pt x="268574" y="840699"/>
                  <a:pt x="267324" y="781987"/>
                  <a:pt x="266075" y="723276"/>
                </a:cubicBezTo>
                <a:lnTo>
                  <a:pt x="236095" y="505918"/>
                </a:lnTo>
                <a:lnTo>
                  <a:pt x="187377" y="356017"/>
                </a:lnTo>
                <a:lnTo>
                  <a:pt x="93688" y="142407"/>
                </a:lnTo>
                <a:lnTo>
                  <a:pt x="33728" y="41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35" name="群組 134"/>
          <p:cNvGrpSpPr/>
          <p:nvPr/>
        </p:nvGrpSpPr>
        <p:grpSpPr>
          <a:xfrm>
            <a:off x="8024056" y="3512864"/>
            <a:ext cx="724542" cy="1440161"/>
            <a:chOff x="6019434" y="764703"/>
            <a:chExt cx="724542" cy="1440161"/>
          </a:xfrm>
        </p:grpSpPr>
        <p:sp>
          <p:nvSpPr>
            <p:cNvPr id="136" name="手繪多邊形 135"/>
            <p:cNvSpPr/>
            <p:nvPr/>
          </p:nvSpPr>
          <p:spPr>
            <a:xfrm>
              <a:off x="6019434" y="764703"/>
              <a:ext cx="264474" cy="1440161"/>
            </a:xfrm>
            <a:custGeom>
              <a:avLst/>
              <a:gdLst>
                <a:gd name="connsiteX0" fmla="*/ 0 w 264474"/>
                <a:gd name="connsiteY0" fmla="*/ 0 h 1323975"/>
                <a:gd name="connsiteX1" fmla="*/ 209550 w 264474"/>
                <a:gd name="connsiteY1" fmla="*/ 400050 h 1323975"/>
                <a:gd name="connsiteX2" fmla="*/ 257175 w 264474"/>
                <a:gd name="connsiteY2" fmla="*/ 923925 h 1323975"/>
                <a:gd name="connsiteX3" fmla="*/ 85725 w 264474"/>
                <a:gd name="connsiteY3" fmla="*/ 1323975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474" h="1323975">
                  <a:moveTo>
                    <a:pt x="0" y="0"/>
                  </a:moveTo>
                  <a:cubicBezTo>
                    <a:pt x="83344" y="123031"/>
                    <a:pt x="166688" y="246063"/>
                    <a:pt x="209550" y="400050"/>
                  </a:cubicBezTo>
                  <a:cubicBezTo>
                    <a:pt x="252412" y="554037"/>
                    <a:pt x="277812" y="769938"/>
                    <a:pt x="257175" y="923925"/>
                  </a:cubicBezTo>
                  <a:cubicBezTo>
                    <a:pt x="236538" y="1077912"/>
                    <a:pt x="161131" y="1200943"/>
                    <a:pt x="85725" y="132397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6283908" y="1245857"/>
              <a:ext cx="46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IES</a:t>
              </a:r>
              <a:endParaRPr lang="zh-HK" altLang="en-US" dirty="0"/>
            </a:p>
          </p:txBody>
        </p:sp>
      </p:grpSp>
      <p:sp>
        <p:nvSpPr>
          <p:cNvPr id="138" name="手繪多邊形 137"/>
          <p:cNvSpPr/>
          <p:nvPr/>
        </p:nvSpPr>
        <p:spPr>
          <a:xfrm>
            <a:off x="2146368" y="3414784"/>
            <a:ext cx="857614" cy="1538242"/>
          </a:xfrm>
          <a:custGeom>
            <a:avLst/>
            <a:gdLst>
              <a:gd name="connsiteX0" fmla="*/ 0 w 693295"/>
              <a:gd name="connsiteY0" fmla="*/ 0 h 1435309"/>
              <a:gd name="connsiteX1" fmla="*/ 236095 w 693295"/>
              <a:gd name="connsiteY1" fmla="*/ 44971 h 1435309"/>
              <a:gd name="connsiteX2" fmla="*/ 445957 w 693295"/>
              <a:gd name="connsiteY2" fmla="*/ 172387 h 1435309"/>
              <a:gd name="connsiteX3" fmla="*/ 599606 w 693295"/>
              <a:gd name="connsiteY3" fmla="*/ 367259 h 1435309"/>
              <a:gd name="connsiteX4" fmla="*/ 670810 w 693295"/>
              <a:gd name="connsiteY4" fmla="*/ 547141 h 1435309"/>
              <a:gd name="connsiteX5" fmla="*/ 693295 w 693295"/>
              <a:gd name="connsiteY5" fmla="*/ 749509 h 1435309"/>
              <a:gd name="connsiteX6" fmla="*/ 667062 w 693295"/>
              <a:gd name="connsiteY6" fmla="*/ 940633 h 1435309"/>
              <a:gd name="connsiteX7" fmla="*/ 535898 w 693295"/>
              <a:gd name="connsiteY7" fmla="*/ 1187971 h 1435309"/>
              <a:gd name="connsiteX8" fmla="*/ 371006 w 693295"/>
              <a:gd name="connsiteY8" fmla="*/ 1330377 h 1435309"/>
              <a:gd name="connsiteX9" fmla="*/ 176134 w 693295"/>
              <a:gd name="connsiteY9" fmla="*/ 1420318 h 1435309"/>
              <a:gd name="connsiteX10" fmla="*/ 86193 w 693295"/>
              <a:gd name="connsiteY10" fmla="*/ 1435309 h 1435309"/>
              <a:gd name="connsiteX11" fmla="*/ 206115 w 693295"/>
              <a:gd name="connsiteY11" fmla="*/ 1221699 h 1435309"/>
              <a:gd name="connsiteX12" fmla="*/ 254833 w 693295"/>
              <a:gd name="connsiteY12" fmla="*/ 1068050 h 1435309"/>
              <a:gd name="connsiteX13" fmla="*/ 269823 w 693295"/>
              <a:gd name="connsiteY13" fmla="*/ 899410 h 1435309"/>
              <a:gd name="connsiteX14" fmla="*/ 266075 w 693295"/>
              <a:gd name="connsiteY14" fmla="*/ 723276 h 1435309"/>
              <a:gd name="connsiteX15" fmla="*/ 236095 w 693295"/>
              <a:gd name="connsiteY15" fmla="*/ 505918 h 1435309"/>
              <a:gd name="connsiteX16" fmla="*/ 187377 w 693295"/>
              <a:gd name="connsiteY16" fmla="*/ 356017 h 1435309"/>
              <a:gd name="connsiteX17" fmla="*/ 93688 w 693295"/>
              <a:gd name="connsiteY17" fmla="*/ 142407 h 1435309"/>
              <a:gd name="connsiteX18" fmla="*/ 33728 w 693295"/>
              <a:gd name="connsiteY18" fmla="*/ 41223 h 1435309"/>
              <a:gd name="connsiteX19" fmla="*/ 0 w 693295"/>
              <a:gd name="connsiteY19" fmla="*/ 0 h 143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3295" h="1435309">
                <a:moveTo>
                  <a:pt x="0" y="0"/>
                </a:moveTo>
                <a:lnTo>
                  <a:pt x="236095" y="44971"/>
                </a:lnTo>
                <a:lnTo>
                  <a:pt x="445957" y="172387"/>
                </a:lnTo>
                <a:lnTo>
                  <a:pt x="599606" y="367259"/>
                </a:lnTo>
                <a:lnTo>
                  <a:pt x="670810" y="547141"/>
                </a:lnTo>
                <a:lnTo>
                  <a:pt x="693295" y="749509"/>
                </a:lnTo>
                <a:lnTo>
                  <a:pt x="667062" y="940633"/>
                </a:lnTo>
                <a:lnTo>
                  <a:pt x="535898" y="1187971"/>
                </a:lnTo>
                <a:lnTo>
                  <a:pt x="371006" y="1330377"/>
                </a:lnTo>
                <a:lnTo>
                  <a:pt x="176134" y="1420318"/>
                </a:lnTo>
                <a:lnTo>
                  <a:pt x="86193" y="1435309"/>
                </a:lnTo>
                <a:lnTo>
                  <a:pt x="206115" y="1221699"/>
                </a:lnTo>
                <a:lnTo>
                  <a:pt x="254833" y="1068050"/>
                </a:lnTo>
                <a:lnTo>
                  <a:pt x="269823" y="899410"/>
                </a:lnTo>
                <a:cubicBezTo>
                  <a:pt x="268574" y="840699"/>
                  <a:pt x="267324" y="781987"/>
                  <a:pt x="266075" y="723276"/>
                </a:cubicBezTo>
                <a:lnTo>
                  <a:pt x="236095" y="505918"/>
                </a:lnTo>
                <a:lnTo>
                  <a:pt x="187377" y="356017"/>
                </a:lnTo>
                <a:lnTo>
                  <a:pt x="93688" y="142407"/>
                </a:lnTo>
                <a:lnTo>
                  <a:pt x="33728" y="41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9" name="橢圓 138"/>
          <p:cNvSpPr/>
          <p:nvPr/>
        </p:nvSpPr>
        <p:spPr>
          <a:xfrm>
            <a:off x="2972542" y="3440857"/>
            <a:ext cx="1487775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140" name="手繪多邊形 139"/>
          <p:cNvSpPr/>
          <p:nvPr/>
        </p:nvSpPr>
        <p:spPr>
          <a:xfrm>
            <a:off x="3767022" y="3414783"/>
            <a:ext cx="744874" cy="1461383"/>
          </a:xfrm>
          <a:custGeom>
            <a:avLst/>
            <a:gdLst>
              <a:gd name="connsiteX0" fmla="*/ 0 w 693295"/>
              <a:gd name="connsiteY0" fmla="*/ 0 h 1435309"/>
              <a:gd name="connsiteX1" fmla="*/ 236095 w 693295"/>
              <a:gd name="connsiteY1" fmla="*/ 44971 h 1435309"/>
              <a:gd name="connsiteX2" fmla="*/ 445957 w 693295"/>
              <a:gd name="connsiteY2" fmla="*/ 172387 h 1435309"/>
              <a:gd name="connsiteX3" fmla="*/ 599606 w 693295"/>
              <a:gd name="connsiteY3" fmla="*/ 367259 h 1435309"/>
              <a:gd name="connsiteX4" fmla="*/ 670810 w 693295"/>
              <a:gd name="connsiteY4" fmla="*/ 547141 h 1435309"/>
              <a:gd name="connsiteX5" fmla="*/ 693295 w 693295"/>
              <a:gd name="connsiteY5" fmla="*/ 749509 h 1435309"/>
              <a:gd name="connsiteX6" fmla="*/ 667062 w 693295"/>
              <a:gd name="connsiteY6" fmla="*/ 940633 h 1435309"/>
              <a:gd name="connsiteX7" fmla="*/ 535898 w 693295"/>
              <a:gd name="connsiteY7" fmla="*/ 1187971 h 1435309"/>
              <a:gd name="connsiteX8" fmla="*/ 371006 w 693295"/>
              <a:gd name="connsiteY8" fmla="*/ 1330377 h 1435309"/>
              <a:gd name="connsiteX9" fmla="*/ 176134 w 693295"/>
              <a:gd name="connsiteY9" fmla="*/ 1420318 h 1435309"/>
              <a:gd name="connsiteX10" fmla="*/ 86193 w 693295"/>
              <a:gd name="connsiteY10" fmla="*/ 1435309 h 1435309"/>
              <a:gd name="connsiteX11" fmla="*/ 206115 w 693295"/>
              <a:gd name="connsiteY11" fmla="*/ 1221699 h 1435309"/>
              <a:gd name="connsiteX12" fmla="*/ 254833 w 693295"/>
              <a:gd name="connsiteY12" fmla="*/ 1068050 h 1435309"/>
              <a:gd name="connsiteX13" fmla="*/ 269823 w 693295"/>
              <a:gd name="connsiteY13" fmla="*/ 899410 h 1435309"/>
              <a:gd name="connsiteX14" fmla="*/ 266075 w 693295"/>
              <a:gd name="connsiteY14" fmla="*/ 723276 h 1435309"/>
              <a:gd name="connsiteX15" fmla="*/ 236095 w 693295"/>
              <a:gd name="connsiteY15" fmla="*/ 505918 h 1435309"/>
              <a:gd name="connsiteX16" fmla="*/ 187377 w 693295"/>
              <a:gd name="connsiteY16" fmla="*/ 356017 h 1435309"/>
              <a:gd name="connsiteX17" fmla="*/ 93688 w 693295"/>
              <a:gd name="connsiteY17" fmla="*/ 142407 h 1435309"/>
              <a:gd name="connsiteX18" fmla="*/ 33728 w 693295"/>
              <a:gd name="connsiteY18" fmla="*/ 41223 h 1435309"/>
              <a:gd name="connsiteX19" fmla="*/ 0 w 693295"/>
              <a:gd name="connsiteY19" fmla="*/ 0 h 143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3295" h="1435309">
                <a:moveTo>
                  <a:pt x="0" y="0"/>
                </a:moveTo>
                <a:lnTo>
                  <a:pt x="236095" y="44971"/>
                </a:lnTo>
                <a:lnTo>
                  <a:pt x="445957" y="172387"/>
                </a:lnTo>
                <a:lnTo>
                  <a:pt x="599606" y="367259"/>
                </a:lnTo>
                <a:lnTo>
                  <a:pt x="670810" y="547141"/>
                </a:lnTo>
                <a:lnTo>
                  <a:pt x="693295" y="749509"/>
                </a:lnTo>
                <a:lnTo>
                  <a:pt x="667062" y="940633"/>
                </a:lnTo>
                <a:lnTo>
                  <a:pt x="535898" y="1187971"/>
                </a:lnTo>
                <a:lnTo>
                  <a:pt x="371006" y="1330377"/>
                </a:lnTo>
                <a:lnTo>
                  <a:pt x="176134" y="1420318"/>
                </a:lnTo>
                <a:lnTo>
                  <a:pt x="86193" y="1435309"/>
                </a:lnTo>
                <a:lnTo>
                  <a:pt x="206115" y="1221699"/>
                </a:lnTo>
                <a:lnTo>
                  <a:pt x="254833" y="1068050"/>
                </a:lnTo>
                <a:lnTo>
                  <a:pt x="269823" y="899410"/>
                </a:lnTo>
                <a:cubicBezTo>
                  <a:pt x="268574" y="840699"/>
                  <a:pt x="267324" y="781987"/>
                  <a:pt x="266075" y="723276"/>
                </a:cubicBezTo>
                <a:lnTo>
                  <a:pt x="236095" y="505918"/>
                </a:lnTo>
                <a:lnTo>
                  <a:pt x="187377" y="356017"/>
                </a:lnTo>
                <a:lnTo>
                  <a:pt x="93688" y="142407"/>
                </a:lnTo>
                <a:lnTo>
                  <a:pt x="33728" y="41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1" name="文字方塊 140"/>
          <p:cNvSpPr txBox="1"/>
          <p:nvPr/>
        </p:nvSpPr>
        <p:spPr>
          <a:xfrm>
            <a:off x="1306907" y="3771280"/>
            <a:ext cx="1356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b="1" dirty="0" smtClean="0">
                <a:solidFill>
                  <a:srgbClr val="FF0000"/>
                </a:solidFill>
              </a:rPr>
              <a:t>Curriculum and Assessment</a:t>
            </a:r>
          </a:p>
          <a:p>
            <a:pPr algn="r"/>
            <a:endParaRPr lang="zh-HK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2875162" y="3805357"/>
            <a:ext cx="1356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b="1" dirty="0" smtClean="0">
                <a:solidFill>
                  <a:srgbClr val="FF0000"/>
                </a:solidFill>
              </a:rPr>
              <a:t>Curriculum and Assessment</a:t>
            </a:r>
          </a:p>
          <a:p>
            <a:pPr algn="r"/>
            <a:endParaRPr lang="zh-HK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7090042" y="5906822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b="1" dirty="0" smtClean="0"/>
              <a:t>Optional</a:t>
            </a:r>
            <a:endParaRPr lang="zh-HK" altLang="en-US" b="1" dirty="0"/>
          </a:p>
        </p:txBody>
      </p:sp>
      <p:sp>
        <p:nvSpPr>
          <p:cNvPr id="144" name="文字方塊 143"/>
          <p:cNvSpPr txBox="1"/>
          <p:nvPr/>
        </p:nvSpPr>
        <p:spPr>
          <a:xfrm>
            <a:off x="7342247" y="4031928"/>
            <a:ext cx="97334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dirty="0" smtClean="0">
                <a:solidFill>
                  <a:srgbClr val="FF0000"/>
                </a:solidFill>
              </a:rPr>
              <a:t>Modules</a:t>
            </a:r>
          </a:p>
          <a:p>
            <a:pPr algn="ctr"/>
            <a:endParaRPr lang="zh-HK" altLang="en-US" sz="1300" dirty="0"/>
          </a:p>
        </p:txBody>
      </p:sp>
      <p:sp>
        <p:nvSpPr>
          <p:cNvPr id="145" name="文字方塊 144"/>
          <p:cNvSpPr txBox="1"/>
          <p:nvPr/>
        </p:nvSpPr>
        <p:spPr>
          <a:xfrm>
            <a:off x="5158224" y="2385627"/>
            <a:ext cx="27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 smtClean="0"/>
              <a:t>Sufficient for Level 4 </a:t>
            </a:r>
            <a:endParaRPr lang="zh-HK" altLang="en-US" b="1" dirty="0"/>
          </a:p>
        </p:txBody>
      </p:sp>
      <p:cxnSp>
        <p:nvCxnSpPr>
          <p:cNvPr id="146" name="直線單箭頭接點 145"/>
          <p:cNvCxnSpPr>
            <a:stCxn id="133" idx="5"/>
          </p:cNvCxnSpPr>
          <p:nvPr/>
        </p:nvCxnSpPr>
        <p:spPr>
          <a:xfrm flipH="1">
            <a:off x="7905262" y="4742118"/>
            <a:ext cx="620693" cy="116470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線單箭頭接點 146"/>
          <p:cNvCxnSpPr/>
          <p:nvPr/>
        </p:nvCxnSpPr>
        <p:spPr>
          <a:xfrm flipV="1">
            <a:off x="5655465" y="2722492"/>
            <a:ext cx="259716" cy="98989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/>
          <p:nvPr/>
        </p:nvCxnSpPr>
        <p:spPr>
          <a:xfrm flipH="1" flipV="1">
            <a:off x="7181016" y="2688327"/>
            <a:ext cx="712767" cy="11187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文字方塊 148"/>
          <p:cNvSpPr txBox="1"/>
          <p:nvPr/>
        </p:nvSpPr>
        <p:spPr>
          <a:xfrm>
            <a:off x="4182691" y="4020801"/>
            <a:ext cx="121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1400" b="1" dirty="0" smtClean="0"/>
              <a:t>Compulsory</a:t>
            </a:r>
          </a:p>
          <a:p>
            <a:pPr algn="r"/>
            <a:r>
              <a:rPr lang="en-US" altLang="zh-HK" sz="1400" b="1" dirty="0" smtClean="0"/>
              <a:t>Part</a:t>
            </a:r>
            <a:endParaRPr lang="zh-HK" altLang="en-US" sz="1400" b="1" dirty="0"/>
          </a:p>
        </p:txBody>
      </p:sp>
      <p:cxnSp>
        <p:nvCxnSpPr>
          <p:cNvPr id="150" name="直線單箭頭接點 149"/>
          <p:cNvCxnSpPr>
            <a:stCxn id="127" idx="7"/>
          </p:cNvCxnSpPr>
          <p:nvPr/>
        </p:nvCxnSpPr>
        <p:spPr>
          <a:xfrm>
            <a:off x="6633952" y="4628622"/>
            <a:ext cx="884751" cy="1239696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線單箭頭接點 150"/>
          <p:cNvCxnSpPr/>
          <p:nvPr/>
        </p:nvCxnSpPr>
        <p:spPr>
          <a:xfrm flipH="1">
            <a:off x="5395179" y="4791883"/>
            <a:ext cx="292837" cy="1076435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文字方塊 151"/>
          <p:cNvSpPr txBox="1"/>
          <p:nvPr/>
        </p:nvSpPr>
        <p:spPr>
          <a:xfrm>
            <a:off x="4788023" y="5847875"/>
            <a:ext cx="115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b="1" dirty="0" smtClean="0"/>
              <a:t>Flexible </a:t>
            </a:r>
          </a:p>
          <a:p>
            <a:pPr algn="ctr"/>
            <a:r>
              <a:rPr lang="en-US" altLang="zh-HK" sz="2000" b="1" dirty="0" smtClean="0"/>
              <a:t>choice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552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1080120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+mn-ea"/>
              </a:rPr>
              <a:t>Further promote Applied Learning (</a:t>
            </a:r>
            <a:r>
              <a:rPr lang="en-US" altLang="zh-TW" sz="2800" dirty="0" err="1" smtClean="0">
                <a:solidFill>
                  <a:srgbClr val="0000FF"/>
                </a:solidFill>
                <a:latin typeface="+mn-ea"/>
              </a:rPr>
              <a:t>ApL</a:t>
            </a:r>
            <a:r>
              <a:rPr lang="en-US" altLang="zh-TW" sz="2800" dirty="0" smtClean="0">
                <a:solidFill>
                  <a:srgbClr val="0000FF"/>
                </a:solidFill>
                <a:latin typeface="+mn-ea"/>
              </a:rPr>
              <a:t>) as </a:t>
            </a:r>
            <a:r>
              <a:rPr lang="en-US" altLang="zh-TW" sz="2800" b="1" dirty="0" smtClean="0">
                <a:solidFill>
                  <a:srgbClr val="0000FF"/>
                </a:solidFill>
                <a:latin typeface="+mn-ea"/>
              </a:rPr>
              <a:t>a valued SS elective subject</a:t>
            </a:r>
            <a:endParaRPr lang="en-US" altLang="zh-HK" sz="2800" b="1" dirty="0">
              <a:latin typeface="+mn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240386" y="476672"/>
            <a:ext cx="5643982" cy="837743"/>
            <a:chOff x="1204917" y="332656"/>
            <a:chExt cx="5311299" cy="685492"/>
          </a:xfrm>
        </p:grpSpPr>
        <p:grpSp>
          <p:nvGrpSpPr>
            <p:cNvPr id="12" name="群組 11"/>
            <p:cNvGrpSpPr/>
            <p:nvPr/>
          </p:nvGrpSpPr>
          <p:grpSpPr>
            <a:xfrm>
              <a:off x="1547664" y="332656"/>
              <a:ext cx="4968552" cy="685492"/>
              <a:chOff x="1310893" y="2672520"/>
              <a:chExt cx="4524064" cy="685492"/>
            </a:xfrm>
          </p:grpSpPr>
          <p:sp>
            <p:nvSpPr>
              <p:cNvPr id="14" name="五邊形 13"/>
              <p:cNvSpPr/>
              <p:nvPr/>
            </p:nvSpPr>
            <p:spPr>
              <a:xfrm rot="10800000">
                <a:off x="1310893" y="2672520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0095864"/>
                  <a:satOff val="-5191"/>
                  <a:lumOff val="-2235"/>
                  <a:alphaOff val="0"/>
                </a:schemeClr>
              </a:fillRef>
              <a:effectRef idx="0">
                <a:schemeClr val="accent3">
                  <a:hueOff val="-10095864"/>
                  <a:satOff val="-5191"/>
                  <a:lumOff val="-223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五邊形 4"/>
              <p:cNvSpPr txBox="1"/>
              <p:nvPr/>
            </p:nvSpPr>
            <p:spPr>
              <a:xfrm rot="21600000">
                <a:off x="1482266" y="2672520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kern="1200" dirty="0" smtClean="0">
                    <a:solidFill>
                      <a:schemeClr val="bg1"/>
                    </a:solidFill>
                  </a:rPr>
                  <a:t>Applied Learning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1204917" y="332656"/>
              <a:ext cx="685492" cy="68549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9839612"/>
                <a:satOff val="-8199"/>
                <a:lumOff val="-106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9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352638"/>
              </p:ext>
            </p:extLst>
          </p:nvPr>
        </p:nvGraphicFramePr>
        <p:xfrm>
          <a:off x="0" y="2643832"/>
          <a:ext cx="6876256" cy="39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149165" y="2706471"/>
            <a:ext cx="407419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200" dirty="0"/>
              <a:t>(</a:t>
            </a:r>
            <a:r>
              <a:rPr lang="en-US" altLang="zh-TW" sz="2200" dirty="0" smtClean="0"/>
              <a:t>e.g. Display and </a:t>
            </a:r>
            <a:r>
              <a:rPr lang="en-US" altLang="zh-TW" sz="2200" dirty="0" err="1" smtClean="0"/>
              <a:t>Jewellery</a:t>
            </a:r>
            <a:r>
              <a:rPr lang="en-US" altLang="zh-TW" sz="2200" dirty="0" smtClean="0"/>
              <a:t> Design)</a:t>
            </a:r>
            <a:endParaRPr lang="zh-HK" alt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21576" y="3341648"/>
            <a:ext cx="310360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200" dirty="0"/>
              <a:t>(</a:t>
            </a:r>
            <a:r>
              <a:rPr lang="en-US" altLang="zh-TW" sz="2200" dirty="0" smtClean="0"/>
              <a:t>e.g. Film and Transmedia)</a:t>
            </a:r>
            <a:endParaRPr lang="zh-HK" alt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96262" y="3914102"/>
            <a:ext cx="26522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200" dirty="0" smtClean="0"/>
              <a:t>(e.g. Marketing and </a:t>
            </a:r>
          </a:p>
          <a:p>
            <a:pPr algn="ctr"/>
            <a:r>
              <a:rPr lang="en-US" altLang="zh-HK" sz="2200" dirty="0" smtClean="0"/>
              <a:t>Online Promotion)</a:t>
            </a:r>
            <a:endParaRPr lang="zh-HK" altLang="en-US" sz="22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3135488" y="4683543"/>
            <a:ext cx="374076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200" dirty="0" smtClean="0"/>
              <a:t>(e.g. Child Care and Education)</a:t>
            </a:r>
            <a:endParaRPr lang="zh-HK" alt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49165" y="5333501"/>
            <a:ext cx="395839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200" dirty="0" smtClean="0"/>
              <a:t>(e.g. Medical Laboratory Science)</a:t>
            </a:r>
            <a:endParaRPr lang="zh-HK" alt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613476" y="5971067"/>
            <a:ext cx="260988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200" dirty="0" smtClean="0"/>
              <a:t>(e.g. Aviation Studies)</a:t>
            </a:r>
            <a:endParaRPr lang="zh-HK" alt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33879B51-D951-4C2F-BD5D-15422CC89CBF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44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002854"/>
            <a:ext cx="8243264" cy="5297016"/>
          </a:xfrm>
        </p:spPr>
        <p:txBody>
          <a:bodyPr>
            <a:noAutofit/>
          </a:bodyPr>
          <a:lstStyle/>
          <a:p>
            <a:pPr algn="just"/>
            <a:r>
              <a:rPr lang="en-US" altLang="zh-TW" b="1" dirty="0" smtClean="0">
                <a:solidFill>
                  <a:srgbClr val="0000FF"/>
                </a:solidFill>
              </a:rPr>
              <a:t>Increase students’ incentive to take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ApL</a:t>
            </a:r>
            <a:r>
              <a:rPr lang="en-US" altLang="zh-TW" b="1" dirty="0" smtClean="0">
                <a:solidFill>
                  <a:srgbClr val="0000FF"/>
                </a:solidFill>
              </a:rPr>
              <a:t> </a:t>
            </a:r>
          </a:p>
          <a:p>
            <a:pPr marL="895350" lvl="1" indent="-533400" algn="just">
              <a:buFont typeface="Wingdings" panose="05000000000000000000" pitchFamily="2" charset="2"/>
              <a:buChar char="Ø"/>
            </a:pPr>
            <a:r>
              <a:rPr lang="en-US" altLang="zh-TW" dirty="0" smtClean="0"/>
              <a:t>Offer </a:t>
            </a:r>
            <a:r>
              <a:rPr lang="en-US" altLang="zh-TW" dirty="0" err="1" smtClean="0"/>
              <a:t>ApL</a:t>
            </a:r>
            <a:r>
              <a:rPr lang="en-US" altLang="zh-TW" dirty="0" smtClean="0"/>
              <a:t> as early as in </a:t>
            </a:r>
            <a:r>
              <a:rPr lang="en-US" altLang="zh-TW" b="1" dirty="0" smtClean="0"/>
              <a:t>Secondary 4</a:t>
            </a:r>
            <a:r>
              <a:rPr lang="en-US" altLang="zh-TW" dirty="0"/>
              <a:t>;</a:t>
            </a:r>
            <a:endParaRPr lang="en-US" altLang="zh-HK" dirty="0"/>
          </a:p>
          <a:p>
            <a:pPr marL="895350" lvl="1" indent="-533400" algn="just">
              <a:buFont typeface="Wingdings" panose="05000000000000000000" pitchFamily="2" charset="2"/>
              <a:buChar char="Ø"/>
            </a:pPr>
            <a:r>
              <a:rPr lang="en-US" altLang="zh-TW" dirty="0" smtClean="0"/>
              <a:t>Relax funding eligibility for students taking </a:t>
            </a:r>
            <a:r>
              <a:rPr lang="en-US" altLang="zh-TW" dirty="0" err="1" smtClean="0"/>
              <a:t>ApL</a:t>
            </a:r>
            <a:r>
              <a:rPr lang="en-US" altLang="zh-TW" dirty="0" smtClean="0"/>
              <a:t> as </a:t>
            </a:r>
            <a:r>
              <a:rPr lang="en-US" altLang="zh-TW" b="1" dirty="0" smtClean="0"/>
              <a:t>the 4th elective subject</a:t>
            </a:r>
            <a:r>
              <a:rPr lang="en-US" altLang="zh-TW" dirty="0" smtClean="0"/>
              <a:t>;</a:t>
            </a:r>
            <a:endParaRPr lang="en-US" altLang="zh-HK" dirty="0" smtClean="0"/>
          </a:p>
          <a:p>
            <a:pPr marL="895350" lvl="1" indent="-533400" algn="just">
              <a:buFont typeface="Wingdings" panose="05000000000000000000" pitchFamily="2" charset="2"/>
              <a:buChar char="Ø"/>
            </a:pPr>
            <a:r>
              <a:rPr lang="en-US" altLang="zh-TW" dirty="0" smtClean="0"/>
              <a:t>Provide </a:t>
            </a:r>
            <a:r>
              <a:rPr lang="en-US" altLang="zh-TW" b="1" dirty="0" smtClean="0"/>
              <a:t>a wider range </a:t>
            </a:r>
            <a:r>
              <a:rPr lang="en-US" altLang="zh-TW" dirty="0" smtClean="0"/>
              <a:t>of </a:t>
            </a:r>
            <a:r>
              <a:rPr lang="en-US" altLang="zh-TW" dirty="0" err="1" smtClean="0"/>
              <a:t>ApL</a:t>
            </a:r>
            <a:r>
              <a:rPr lang="en-US" altLang="zh-TW" dirty="0" smtClean="0"/>
              <a:t> courses</a:t>
            </a:r>
            <a:r>
              <a:rPr lang="en-US" altLang="zh-TW" dirty="0"/>
              <a:t>;</a:t>
            </a:r>
            <a:endParaRPr lang="en-US" altLang="zh-HK" dirty="0" smtClean="0"/>
          </a:p>
          <a:p>
            <a:pPr marL="895350" lvl="1" indent="-533400" algn="just">
              <a:buFont typeface="Wingdings" panose="05000000000000000000" pitchFamily="2" charset="2"/>
              <a:buChar char="Ø"/>
            </a:pPr>
            <a:r>
              <a:rPr lang="en-US" altLang="zh-TW" dirty="0" smtClean="0"/>
              <a:t>Offer </a:t>
            </a:r>
            <a:r>
              <a:rPr lang="en-US" altLang="zh-TW" b="1" dirty="0" smtClean="0"/>
              <a:t>taster </a:t>
            </a:r>
            <a:r>
              <a:rPr lang="en-US" altLang="zh-TW" b="1" dirty="0" err="1" smtClean="0"/>
              <a:t>programmes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at the JS level; and</a:t>
            </a:r>
            <a:endParaRPr lang="en-US" altLang="zh-HK" dirty="0"/>
          </a:p>
          <a:p>
            <a:pPr marL="895350" lvl="1" indent="-533400" algn="just">
              <a:buFont typeface="Wingdings" panose="05000000000000000000" pitchFamily="2" charset="2"/>
              <a:buChar char="Ø"/>
            </a:pPr>
            <a:r>
              <a:rPr lang="en-US" altLang="zh-HK" dirty="0" smtClean="0"/>
              <a:t>Encourage </a:t>
            </a:r>
            <a:r>
              <a:rPr lang="en-US" altLang="zh-HK" b="1" dirty="0" smtClean="0"/>
              <a:t>tertiary institutions </a:t>
            </a:r>
            <a:r>
              <a:rPr lang="en-US" altLang="zh-HK" dirty="0" smtClean="0"/>
              <a:t>to </a:t>
            </a:r>
            <a:r>
              <a:rPr lang="en-US" altLang="zh-HK" dirty="0" err="1" smtClean="0"/>
              <a:t>recognise</a:t>
            </a:r>
            <a:r>
              <a:rPr lang="en-US" altLang="zh-HK" dirty="0" smtClean="0"/>
              <a:t> students’ achievements in </a:t>
            </a:r>
            <a:r>
              <a:rPr lang="en-US" altLang="zh-HK" dirty="0" err="1" smtClean="0"/>
              <a:t>ApL</a:t>
            </a:r>
            <a:r>
              <a:rPr lang="en-US" altLang="zh-HK" dirty="0" smtClean="0"/>
              <a:t> when considering them for admission </a:t>
            </a:r>
            <a:endParaRPr lang="zh-HK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15</a:t>
            </a:fld>
            <a:endParaRPr lang="zh-HK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167205" y="260648"/>
            <a:ext cx="5715990" cy="837743"/>
            <a:chOff x="1204917" y="332656"/>
            <a:chExt cx="5311299" cy="685492"/>
          </a:xfrm>
        </p:grpSpPr>
        <p:grpSp>
          <p:nvGrpSpPr>
            <p:cNvPr id="12" name="群組 11"/>
            <p:cNvGrpSpPr/>
            <p:nvPr/>
          </p:nvGrpSpPr>
          <p:grpSpPr>
            <a:xfrm>
              <a:off x="1547664" y="332656"/>
              <a:ext cx="4968552" cy="685492"/>
              <a:chOff x="1310893" y="2672520"/>
              <a:chExt cx="4524064" cy="685492"/>
            </a:xfrm>
          </p:grpSpPr>
          <p:sp>
            <p:nvSpPr>
              <p:cNvPr id="14" name="五邊形 13"/>
              <p:cNvSpPr/>
              <p:nvPr/>
            </p:nvSpPr>
            <p:spPr>
              <a:xfrm rot="10800000">
                <a:off x="1310893" y="2672520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0095864"/>
                  <a:satOff val="-5191"/>
                  <a:lumOff val="-2235"/>
                  <a:alphaOff val="0"/>
                </a:schemeClr>
              </a:fillRef>
              <a:effectRef idx="0">
                <a:schemeClr val="accent3">
                  <a:hueOff val="-10095864"/>
                  <a:satOff val="-5191"/>
                  <a:lumOff val="-223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五邊形 4"/>
              <p:cNvSpPr txBox="1"/>
              <p:nvPr/>
            </p:nvSpPr>
            <p:spPr>
              <a:xfrm rot="21600000">
                <a:off x="1482266" y="2672520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dirty="0" smtClean="0">
                    <a:solidFill>
                      <a:schemeClr val="bg1"/>
                    </a:solidFill>
                  </a:rPr>
                  <a:t>Applied Learning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1204917" y="332656"/>
              <a:ext cx="685492" cy="68549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9839612"/>
                <a:satOff val="-8199"/>
                <a:lumOff val="-106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6" name="Picture 2" descr="æç¨å­¸ç¿èª²ç¨èª²å çåç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01" y="5733256"/>
            <a:ext cx="5544384" cy="10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4495" y="1556792"/>
            <a:ext cx="7785977" cy="5112568"/>
          </a:xfrm>
        </p:spPr>
        <p:txBody>
          <a:bodyPr>
            <a:normAutofit fontScale="85000" lnSpcReduction="10000"/>
          </a:bodyPr>
          <a:lstStyle/>
          <a:p>
            <a:pPr algn="just" hangingPunct="0"/>
            <a:r>
              <a:rPr lang="en-US" altLang="zh-TW" b="1" dirty="0" smtClean="0">
                <a:solidFill>
                  <a:srgbClr val="0000FF"/>
                </a:solidFill>
              </a:rPr>
              <a:t>Maintain General Entrance Requirements (GER) for university admissions </a:t>
            </a:r>
            <a:r>
              <a:rPr lang="en-US" altLang="zh-TW" dirty="0" smtClean="0"/>
              <a:t>(i.e. 3322 in the core subjects)</a:t>
            </a:r>
            <a:endParaRPr lang="en-US" altLang="zh-HK" dirty="0" smtClean="0"/>
          </a:p>
          <a:p>
            <a:pPr algn="just" hangingPunct="0"/>
            <a:r>
              <a:rPr lang="en-US" altLang="zh-TW" dirty="0" smtClean="0">
                <a:solidFill>
                  <a:srgbClr val="0000FF"/>
                </a:solidFill>
              </a:rPr>
              <a:t>Encourage universities to </a:t>
            </a:r>
            <a:r>
              <a:rPr lang="en-US" altLang="zh-TW" b="1" dirty="0" smtClean="0">
                <a:solidFill>
                  <a:srgbClr val="0000FF"/>
                </a:solidFill>
              </a:rPr>
              <a:t>exercise greater flexibility </a:t>
            </a:r>
            <a:r>
              <a:rPr lang="en-US" altLang="zh-TW" dirty="0" smtClean="0"/>
              <a:t>in admitting students who </a:t>
            </a:r>
            <a:r>
              <a:rPr lang="en-US" altLang="zh-TW" dirty="0"/>
              <a:t>demonstrate talents in non-academic areas or through other </a:t>
            </a:r>
            <a:r>
              <a:rPr lang="en-US" altLang="zh-TW" dirty="0" smtClean="0"/>
              <a:t>means but fall </a:t>
            </a:r>
            <a:r>
              <a:rPr lang="en-US" altLang="zh-TW" dirty="0"/>
              <a:t>short of GER</a:t>
            </a:r>
            <a:endParaRPr lang="en-US" altLang="zh-TW" dirty="0" smtClean="0"/>
          </a:p>
          <a:p>
            <a:pPr algn="just" hangingPunct="0"/>
            <a:r>
              <a:rPr lang="en-US" altLang="zh-TW" dirty="0" smtClean="0">
                <a:solidFill>
                  <a:srgbClr val="0000FF"/>
                </a:solidFill>
              </a:rPr>
              <a:t>Encourage universities to expand the view on “merit” </a:t>
            </a:r>
            <a:r>
              <a:rPr lang="en-US" altLang="zh-TW" dirty="0" smtClean="0"/>
              <a:t>by</a:t>
            </a:r>
            <a:r>
              <a:rPr lang="en-US" altLang="zh-TW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/>
              <a:t>giving greater weight to Student Learning Profile </a:t>
            </a:r>
            <a:r>
              <a:rPr lang="en-US" altLang="zh-TW" b="1" dirty="0" smtClean="0"/>
              <a:t>(SLP)</a:t>
            </a:r>
            <a:r>
              <a:rPr lang="en-US" altLang="zh-TW" dirty="0" smtClean="0"/>
              <a:t>, Other Experiences and Achievements in Competitions/Activities </a:t>
            </a:r>
            <a:r>
              <a:rPr lang="en-US" altLang="zh-TW" b="1" dirty="0" smtClean="0"/>
              <a:t>(OEA) </a:t>
            </a:r>
            <a:r>
              <a:rPr lang="en-US" altLang="zh-TW" dirty="0" smtClean="0"/>
              <a:t>and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School Principal’s Nominations </a:t>
            </a:r>
            <a:r>
              <a:rPr lang="en-US" altLang="zh-TW" b="1" dirty="0" smtClean="0"/>
              <a:t>(SPN), </a:t>
            </a:r>
            <a:r>
              <a:rPr lang="en-US" altLang="zh-TW" dirty="0" smtClean="0"/>
              <a:t>and more widely adopting admission interviews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547664" y="404664"/>
            <a:ext cx="6840760" cy="829508"/>
            <a:chOff x="1347945" y="332656"/>
            <a:chExt cx="4866811" cy="685492"/>
          </a:xfrm>
        </p:grpSpPr>
        <p:grpSp>
          <p:nvGrpSpPr>
            <p:cNvPr id="7" name="群組 6"/>
            <p:cNvGrpSpPr/>
            <p:nvPr/>
          </p:nvGrpSpPr>
          <p:grpSpPr>
            <a:xfrm>
              <a:off x="1690692" y="332656"/>
              <a:ext cx="4524064" cy="685492"/>
              <a:chOff x="1310893" y="3562637"/>
              <a:chExt cx="4524064" cy="685492"/>
            </a:xfrm>
          </p:grpSpPr>
          <p:sp>
            <p:nvSpPr>
              <p:cNvPr id="9" name="五邊形 8"/>
              <p:cNvSpPr/>
              <p:nvPr/>
            </p:nvSpPr>
            <p:spPr>
              <a:xfrm rot="10800000">
                <a:off x="1310893" y="3562637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3461152"/>
                  <a:satOff val="-6922"/>
                  <a:lumOff val="-2980"/>
                  <a:alphaOff val="0"/>
                </a:schemeClr>
              </a:fillRef>
              <a:effectRef idx="0">
                <a:schemeClr val="accent3">
                  <a:hueOff val="-13461152"/>
                  <a:satOff val="-6922"/>
                  <a:lumOff val="-29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五邊形 4"/>
              <p:cNvSpPr txBox="1"/>
              <p:nvPr/>
            </p:nvSpPr>
            <p:spPr>
              <a:xfrm>
                <a:off x="1482266" y="3562637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kern="1200" dirty="0" smtClean="0">
                    <a:solidFill>
                      <a:schemeClr val="bg1"/>
                    </a:solidFill>
                  </a:rPr>
                  <a:t>University  Admissions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橢圓 7"/>
            <p:cNvSpPr/>
            <p:nvPr/>
          </p:nvSpPr>
          <p:spPr>
            <a:xfrm>
              <a:off x="1347945" y="332656"/>
              <a:ext cx="685492" cy="68549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13119482"/>
                <a:satOff val="-10932"/>
                <a:lumOff val="-14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5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340768"/>
            <a:ext cx="7632848" cy="545664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82296" indent="0" algn="ctr" hangingPunct="0">
              <a:buNone/>
            </a:pPr>
            <a:r>
              <a:rPr lang="en-US" altLang="zh-TW" sz="3700" b="1" dirty="0" smtClean="0">
                <a:solidFill>
                  <a:schemeClr val="bg2">
                    <a:lumMod val="50000"/>
                  </a:schemeClr>
                </a:solidFill>
              </a:rPr>
              <a:t>The new School Principal’s Nominations 2.0 Direct Admission Scheme</a:t>
            </a:r>
            <a:endParaRPr lang="en-US" altLang="zh-HK" sz="37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296" indent="0" algn="ctr" hangingPunct="0">
              <a:buNone/>
            </a:pPr>
            <a:r>
              <a:rPr lang="en-US" altLang="zh-TW" sz="3700" b="1" dirty="0" smtClean="0">
                <a:solidFill>
                  <a:schemeClr val="bg2">
                    <a:lumMod val="50000"/>
                  </a:schemeClr>
                </a:solidFill>
              </a:rPr>
              <a:t>(Initial Thought)</a:t>
            </a:r>
            <a:endParaRPr lang="en-US" altLang="zh-HK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 hangingPunct="0">
              <a:buFont typeface="Wingdings" panose="05000000000000000000" pitchFamily="2" charset="2"/>
              <a:buChar char="Ø"/>
            </a:pPr>
            <a:r>
              <a:rPr lang="en-US" altLang="zh-TW" sz="3500" dirty="0" smtClean="0">
                <a:latin typeface="+mn-ea"/>
              </a:rPr>
              <a:t>Each secondary school can </a:t>
            </a:r>
            <a:r>
              <a:rPr lang="en-US" altLang="zh-TW" sz="3500" b="1" dirty="0">
                <a:solidFill>
                  <a:srgbClr val="0000FF"/>
                </a:solidFill>
                <a:latin typeface="+mn-ea"/>
              </a:rPr>
              <a:t>nominate</a:t>
            </a:r>
            <a:r>
              <a:rPr lang="en-US" altLang="zh-TW" sz="3500" dirty="0" smtClean="0">
                <a:latin typeface="+mn-ea"/>
              </a:rPr>
              <a:t> </a:t>
            </a:r>
            <a:r>
              <a:rPr lang="en-US" altLang="zh-TW" sz="3500" b="1" dirty="0">
                <a:solidFill>
                  <a:srgbClr val="0000FF"/>
                </a:solidFill>
                <a:latin typeface="+mn-ea"/>
              </a:rPr>
              <a:t>two students </a:t>
            </a:r>
            <a:r>
              <a:rPr lang="en-US" altLang="zh-TW" sz="3500" dirty="0">
                <a:latin typeface="+mn-ea"/>
              </a:rPr>
              <a:t>(</a:t>
            </a:r>
            <a:r>
              <a:rPr lang="en-US" altLang="zh-TW" sz="3500" dirty="0" smtClean="0">
                <a:latin typeface="+mn-ea"/>
              </a:rPr>
              <a:t>with outstanding talent in non-academic realms such as sports, arts, leadership and social service) for </a:t>
            </a:r>
            <a:r>
              <a:rPr lang="en-US" altLang="zh-TW" sz="3500" b="1" dirty="0">
                <a:solidFill>
                  <a:srgbClr val="0000FF"/>
                </a:solidFill>
                <a:latin typeface="+mn-ea"/>
              </a:rPr>
              <a:t>designated </a:t>
            </a:r>
            <a:r>
              <a:rPr lang="en-US" altLang="zh-TW" sz="3500" b="1" dirty="0" smtClean="0">
                <a:solidFill>
                  <a:srgbClr val="0000FF"/>
                </a:solidFill>
                <a:latin typeface="+mn-ea"/>
              </a:rPr>
              <a:t>university </a:t>
            </a:r>
            <a:r>
              <a:rPr lang="en-US" altLang="zh-TW" sz="3500" b="1" dirty="0" err="1" smtClean="0">
                <a:solidFill>
                  <a:srgbClr val="0000FF"/>
                </a:solidFill>
                <a:latin typeface="+mn-ea"/>
              </a:rPr>
              <a:t>programmes</a:t>
            </a:r>
            <a:r>
              <a:rPr lang="en-US" altLang="zh-TW" sz="3500" dirty="0" smtClean="0">
                <a:latin typeface="+mn-ea"/>
              </a:rPr>
              <a:t>. </a:t>
            </a:r>
            <a:endParaRPr lang="en-US" altLang="zh-TW" sz="3500" dirty="0">
              <a:latin typeface="+mn-ea"/>
            </a:endParaRPr>
          </a:p>
          <a:p>
            <a:pPr algn="just" hangingPunct="0">
              <a:buFont typeface="Wingdings" panose="05000000000000000000" pitchFamily="2" charset="2"/>
              <a:buChar char="Ø"/>
            </a:pPr>
            <a:r>
              <a:rPr lang="en-US" altLang="zh-TW" sz="3500" dirty="0" smtClean="0">
                <a:latin typeface="+mn-ea"/>
              </a:rPr>
              <a:t>Subsequent to </a:t>
            </a:r>
            <a:r>
              <a:rPr lang="en-US" altLang="zh-TW" sz="3600" b="1" dirty="0">
                <a:solidFill>
                  <a:srgbClr val="0000FF"/>
                </a:solidFill>
                <a:latin typeface="+mn-ea"/>
              </a:rPr>
              <a:t>admission interviews</a:t>
            </a:r>
            <a:r>
              <a:rPr lang="en-US" altLang="zh-TW" sz="3500" b="1" dirty="0" smtClean="0">
                <a:latin typeface="+mn-ea"/>
              </a:rPr>
              <a:t>, </a:t>
            </a:r>
            <a:r>
              <a:rPr lang="en-US" altLang="zh-TW" sz="3500" dirty="0" smtClean="0">
                <a:latin typeface="+mn-ea"/>
              </a:rPr>
              <a:t>universities can provide a </a:t>
            </a:r>
            <a:r>
              <a:rPr lang="en-US" altLang="zh-TW" sz="3600" b="1" dirty="0" smtClean="0">
                <a:solidFill>
                  <a:srgbClr val="0000FF"/>
                </a:solidFill>
                <a:latin typeface="+mn-ea"/>
              </a:rPr>
              <a:t>firm </a:t>
            </a:r>
            <a:r>
              <a:rPr lang="en-US" altLang="zh-TW" sz="3600" b="1" dirty="0">
                <a:solidFill>
                  <a:srgbClr val="0000FF"/>
                </a:solidFill>
                <a:latin typeface="+mn-ea"/>
              </a:rPr>
              <a:t>offer</a:t>
            </a:r>
            <a:r>
              <a:rPr lang="en-US" altLang="zh-TW" sz="3500" b="1" dirty="0">
                <a:latin typeface="+mn-ea"/>
              </a:rPr>
              <a:t> </a:t>
            </a:r>
            <a:r>
              <a:rPr lang="en-US" altLang="zh-TW" sz="3500" dirty="0" smtClean="0">
                <a:latin typeface="+mn-ea"/>
              </a:rPr>
              <a:t>for </a:t>
            </a:r>
            <a:r>
              <a:rPr lang="en-US" altLang="zh-TW" sz="3500" dirty="0">
                <a:latin typeface="+mn-ea"/>
              </a:rPr>
              <a:t>nominees suitable for the applied </a:t>
            </a:r>
            <a:r>
              <a:rPr lang="en-US" altLang="zh-TW" sz="3500" dirty="0" err="1" smtClean="0">
                <a:latin typeface="+mn-ea"/>
              </a:rPr>
              <a:t>programme</a:t>
            </a:r>
            <a:r>
              <a:rPr lang="en-US" altLang="zh-TW" sz="3500" dirty="0" smtClean="0">
                <a:latin typeface="+mn-ea"/>
              </a:rPr>
              <a:t> </a:t>
            </a:r>
            <a:r>
              <a:rPr lang="en-US" altLang="zh-TW" sz="3600" b="1" dirty="0">
                <a:solidFill>
                  <a:srgbClr val="0000FF"/>
                </a:solidFill>
                <a:latin typeface="+mn-ea"/>
              </a:rPr>
              <a:t>before the release of the HKDSE </a:t>
            </a:r>
            <a:r>
              <a:rPr lang="en-US" altLang="zh-TW" sz="3600" b="1" dirty="0" smtClean="0">
                <a:solidFill>
                  <a:srgbClr val="0000FF"/>
                </a:solidFill>
                <a:latin typeface="+mn-ea"/>
              </a:rPr>
              <a:t>results</a:t>
            </a:r>
            <a:r>
              <a:rPr lang="en-US" altLang="zh-TW" sz="3600" dirty="0" smtClean="0">
                <a:latin typeface="+mn-ea"/>
              </a:rPr>
              <a:t>.</a:t>
            </a:r>
            <a:r>
              <a:rPr lang="en-US" altLang="zh-TW" sz="3500" b="1" dirty="0" smtClean="0">
                <a:latin typeface="+mn-ea"/>
              </a:rPr>
              <a:t> </a:t>
            </a:r>
          </a:p>
          <a:p>
            <a:pPr algn="just" hangingPunct="0">
              <a:buFont typeface="Wingdings" panose="05000000000000000000" pitchFamily="2" charset="2"/>
              <a:buChar char="Ø"/>
            </a:pPr>
            <a:r>
              <a:rPr lang="en-US" altLang="zh-TW" sz="3500" dirty="0" smtClean="0">
                <a:latin typeface="+mn-ea"/>
              </a:rPr>
              <a:t>Binding on both students and institutions once students have accepted the firm offer. </a:t>
            </a:r>
          </a:p>
          <a:p>
            <a:pPr marL="82296" indent="0" algn="just" defTabSz="449263" hangingPunct="0">
              <a:buNone/>
            </a:pPr>
            <a:r>
              <a:rPr lang="en-US" altLang="zh-TW" sz="3500" dirty="0">
                <a:latin typeface="+mn-ea"/>
              </a:rPr>
              <a:t> </a:t>
            </a:r>
            <a:r>
              <a:rPr lang="en-US" altLang="zh-TW" sz="3500" dirty="0" smtClean="0">
                <a:latin typeface="+mn-ea"/>
              </a:rPr>
              <a:t>   </a:t>
            </a:r>
            <a:r>
              <a:rPr lang="en-US" altLang="zh-TW" sz="2600" dirty="0" smtClean="0">
                <a:latin typeface="+mn-ea"/>
              </a:rPr>
              <a:t>(Remarks: Students who are not selected or do not accept the   	offer could apply for admission again via the JUPAS route.)</a:t>
            </a:r>
            <a:endParaRPr lang="zh-TW" altLang="en-US" sz="26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17</a:t>
            </a:fld>
            <a:endParaRPr lang="zh-HK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651076" y="260648"/>
            <a:ext cx="6705944" cy="829508"/>
            <a:chOff x="1347945" y="332656"/>
            <a:chExt cx="4866811" cy="685492"/>
          </a:xfrm>
        </p:grpSpPr>
        <p:grpSp>
          <p:nvGrpSpPr>
            <p:cNvPr id="11" name="群組 10"/>
            <p:cNvGrpSpPr/>
            <p:nvPr/>
          </p:nvGrpSpPr>
          <p:grpSpPr>
            <a:xfrm>
              <a:off x="1690692" y="332656"/>
              <a:ext cx="4524064" cy="685492"/>
              <a:chOff x="1310893" y="3562637"/>
              <a:chExt cx="4524064" cy="685492"/>
            </a:xfrm>
          </p:grpSpPr>
          <p:sp>
            <p:nvSpPr>
              <p:cNvPr id="13" name="五邊形 12"/>
              <p:cNvSpPr/>
              <p:nvPr/>
            </p:nvSpPr>
            <p:spPr>
              <a:xfrm rot="10800000">
                <a:off x="1310893" y="3562637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3461152"/>
                  <a:satOff val="-6922"/>
                  <a:lumOff val="-2980"/>
                  <a:alphaOff val="0"/>
                </a:schemeClr>
              </a:fillRef>
              <a:effectRef idx="0">
                <a:schemeClr val="accent3">
                  <a:hueOff val="-13461152"/>
                  <a:satOff val="-6922"/>
                  <a:lumOff val="-29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五邊形 4"/>
              <p:cNvSpPr txBox="1"/>
              <p:nvPr/>
            </p:nvSpPr>
            <p:spPr>
              <a:xfrm>
                <a:off x="1482266" y="3562637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kern="1200" dirty="0" smtClean="0">
                    <a:solidFill>
                      <a:schemeClr val="bg1"/>
                    </a:solidFill>
                  </a:rPr>
                  <a:t>University Admissions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橢圓 11"/>
            <p:cNvSpPr/>
            <p:nvPr/>
          </p:nvSpPr>
          <p:spPr>
            <a:xfrm>
              <a:off x="1347945" y="332656"/>
              <a:ext cx="685492" cy="68549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13119482"/>
                <a:satOff val="-10932"/>
                <a:lumOff val="-14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9161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2445">
            <a:off x="5923902" y="3461222"/>
            <a:ext cx="2084484" cy="295068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502" y="1700808"/>
            <a:ext cx="7903592" cy="13001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more</a:t>
            </a:r>
            <a:r>
              <a:rPr lang="en-US" altLang="zh-TW" b="1" dirty="0" smtClean="0">
                <a:solidFill>
                  <a:srgbClr val="0000FF"/>
                </a:solidFill>
              </a:rPr>
              <a:t> clearly define STEM</a:t>
            </a:r>
            <a:r>
              <a:rPr lang="zh-TW" altLang="en-US" b="1" dirty="0">
                <a:solidFill>
                  <a:srgbClr val="0000FF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education </a:t>
            </a:r>
            <a:r>
              <a:rPr lang="en-US" altLang="zh-TW" dirty="0" smtClean="0">
                <a:solidFill>
                  <a:srgbClr val="0000FF"/>
                </a:solidFill>
              </a:rPr>
              <a:t>and clarify the expectations of promoting STEM education in primary and secondary schools </a:t>
            </a:r>
            <a:endParaRPr lang="en-US" altLang="zh-HK" sz="2600" dirty="0" smtClean="0"/>
          </a:p>
        </p:txBody>
      </p:sp>
      <p:grpSp>
        <p:nvGrpSpPr>
          <p:cNvPr id="2" name="群組 1"/>
          <p:cNvGrpSpPr/>
          <p:nvPr/>
        </p:nvGrpSpPr>
        <p:grpSpPr>
          <a:xfrm>
            <a:off x="2324006" y="332656"/>
            <a:ext cx="5256584" cy="973524"/>
            <a:chOff x="1492949" y="260648"/>
            <a:chExt cx="4866811" cy="685492"/>
          </a:xfrm>
        </p:grpSpPr>
        <p:grpSp>
          <p:nvGrpSpPr>
            <p:cNvPr id="7" name="群組 6"/>
            <p:cNvGrpSpPr/>
            <p:nvPr/>
          </p:nvGrpSpPr>
          <p:grpSpPr>
            <a:xfrm>
              <a:off x="1835696" y="260648"/>
              <a:ext cx="4524064" cy="685492"/>
              <a:chOff x="1310893" y="4452754"/>
              <a:chExt cx="4524064" cy="685492"/>
            </a:xfrm>
          </p:grpSpPr>
          <p:sp>
            <p:nvSpPr>
              <p:cNvPr id="9" name="五邊形 8"/>
              <p:cNvSpPr/>
              <p:nvPr/>
            </p:nvSpPr>
            <p:spPr>
              <a:xfrm rot="10800000">
                <a:off x="1310893" y="4452754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6826440"/>
                  <a:satOff val="-8652"/>
                  <a:lumOff val="-3725"/>
                  <a:alphaOff val="0"/>
                </a:schemeClr>
              </a:fillRef>
              <a:effectRef idx="0">
                <a:schemeClr val="accent3">
                  <a:hueOff val="-16826440"/>
                  <a:satOff val="-8652"/>
                  <a:lumOff val="-37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五邊形 4"/>
              <p:cNvSpPr txBox="1"/>
              <p:nvPr/>
            </p:nvSpPr>
            <p:spPr>
              <a:xfrm>
                <a:off x="1482266" y="4452754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kern="1200" dirty="0" smtClean="0">
                    <a:solidFill>
                      <a:schemeClr val="bg1"/>
                    </a:solidFill>
                  </a:rPr>
                  <a:t>STEM</a:t>
                </a:r>
                <a:r>
                  <a:rPr lang="zh-TW" altLang="en-U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4000" b="1" dirty="0" smtClean="0">
                    <a:solidFill>
                      <a:schemeClr val="bg1"/>
                    </a:solidFill>
                  </a:rPr>
                  <a:t>Education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橢圓 7"/>
            <p:cNvSpPr/>
            <p:nvPr/>
          </p:nvSpPr>
          <p:spPr>
            <a:xfrm>
              <a:off x="1492949" y="260648"/>
              <a:ext cx="685492" cy="685492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16399352"/>
                <a:satOff val="-13665"/>
                <a:lumOff val="-17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04094" y="6083564"/>
            <a:ext cx="457200" cy="476250"/>
          </a:xfrm>
        </p:spPr>
        <p:txBody>
          <a:bodyPr/>
          <a:lstStyle/>
          <a:p>
            <a:fld id="{33879B51-D951-4C2F-BD5D-15422CC89CBF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11" name="投影片編號版面配置區 5"/>
          <p:cNvSpPr txBox="1">
            <a:spLocks/>
          </p:cNvSpPr>
          <p:nvPr/>
        </p:nvSpPr>
        <p:spPr>
          <a:xfrm rot="21179606">
            <a:off x="9393656" y="599609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zh-HK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721" y="3243118"/>
            <a:ext cx="2091145" cy="293510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8146">
            <a:off x="1905944" y="3492495"/>
            <a:ext cx="2017063" cy="29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3707" y="803317"/>
            <a:ext cx="7776864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effectLst/>
              </a:rPr>
              <a:t>Promoting STEM education: Objectives </a:t>
            </a:r>
            <a:endParaRPr lang="en-US" sz="3200" b="1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0764" y="1632822"/>
            <a:ext cx="5655452" cy="316835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 smtClean="0"/>
              <a:t>Enable students to develop a </a:t>
            </a:r>
            <a:r>
              <a:rPr lang="en-US" altLang="zh-TW" sz="2400" dirty="0" smtClean="0">
                <a:solidFill>
                  <a:srgbClr val="0000FF"/>
                </a:solidFill>
              </a:rPr>
              <a:t>solid knowledge foundation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in Science, Technology and Math KLAs and arouse learning interest</a:t>
            </a:r>
            <a:endParaRPr lang="zh-TW" altLang="en-US" sz="2400" dirty="0"/>
          </a:p>
          <a:p>
            <a:r>
              <a:rPr lang="en-US" altLang="zh-TW" sz="2400" dirty="0" smtClean="0"/>
              <a:t>Enhance the ability to </a:t>
            </a:r>
            <a:r>
              <a:rPr lang="en-US" altLang="zh-TW" sz="2400" dirty="0" smtClean="0">
                <a:solidFill>
                  <a:srgbClr val="0000FF"/>
                </a:solidFill>
              </a:rPr>
              <a:t>integrate and apply </a:t>
            </a:r>
            <a:r>
              <a:rPr lang="en-US" altLang="zh-TW" sz="2400" dirty="0" smtClean="0"/>
              <a:t>knowledge and skills</a:t>
            </a:r>
            <a:endParaRPr lang="zh-TW" altLang="en-US" sz="2400" dirty="0"/>
          </a:p>
          <a:p>
            <a:r>
              <a:rPr lang="en-US" altLang="zh-TW" sz="2400" dirty="0" smtClean="0"/>
              <a:t>Foster </a:t>
            </a:r>
            <a:r>
              <a:rPr lang="en-US" altLang="zh-TW" sz="2400" dirty="0" smtClean="0">
                <a:solidFill>
                  <a:srgbClr val="0000FF"/>
                </a:solidFill>
              </a:rPr>
              <a:t>creativity, collaboration </a:t>
            </a:r>
            <a:r>
              <a:rPr lang="en-US" altLang="zh-TW" sz="2400" dirty="0" smtClean="0"/>
              <a:t>and</a:t>
            </a:r>
            <a:r>
              <a:rPr lang="en-US" altLang="zh-TW" sz="2400" dirty="0" smtClean="0">
                <a:solidFill>
                  <a:srgbClr val="0000FF"/>
                </a:solidFill>
              </a:rPr>
              <a:t> problem solving skills, innovative thinking </a:t>
            </a:r>
            <a:r>
              <a:rPr lang="en-US" altLang="zh-TW" sz="2400" dirty="0" smtClean="0"/>
              <a:t>and</a:t>
            </a:r>
            <a:r>
              <a:rPr lang="en-US" altLang="zh-TW" sz="2400" dirty="0" smtClean="0">
                <a:solidFill>
                  <a:srgbClr val="0000FF"/>
                </a:solidFill>
              </a:rPr>
              <a:t> entrepreneurial spirit</a:t>
            </a:r>
            <a:endParaRPr lang="zh-TW" altLang="en-US" sz="2400" dirty="0">
              <a:solidFill>
                <a:srgbClr val="0000FF"/>
              </a:solidFill>
            </a:endParaRPr>
          </a:p>
          <a:p>
            <a:r>
              <a:rPr lang="en-US" altLang="zh-TW" sz="2400" dirty="0" smtClean="0"/>
              <a:t>Lay a foundation for students to pursue studies and careers in STEM-related fields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19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 t="19323" r="8456" b="1635"/>
          <a:stretch/>
        </p:blipFill>
        <p:spPr>
          <a:xfrm>
            <a:off x="1259632" y="4809487"/>
            <a:ext cx="1947546" cy="174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2958" r="13086"/>
          <a:stretch/>
        </p:blipFill>
        <p:spPr>
          <a:xfrm>
            <a:off x="6445280" y="1745467"/>
            <a:ext cx="2418234" cy="2068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圓角化對角線角落矩形 9"/>
          <p:cNvSpPr/>
          <p:nvPr/>
        </p:nvSpPr>
        <p:spPr>
          <a:xfrm>
            <a:off x="3367844" y="4621704"/>
            <a:ext cx="5650976" cy="2121642"/>
          </a:xfrm>
          <a:prstGeom prst="round2Diag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altLang="zh-TW" b="1" spc="100" dirty="0" smtClean="0">
                <a:solidFill>
                  <a:schemeClr val="bg1"/>
                </a:solidFill>
                <a:cs typeface="Arial" panose="020B0604020202020204" pitchFamily="34" charset="0"/>
              </a:rPr>
              <a:t>With emphasis on the </a:t>
            </a:r>
            <a:r>
              <a:rPr lang="en-US" altLang="zh-TW" b="1" spc="100" dirty="0">
                <a:solidFill>
                  <a:srgbClr val="FFFF00"/>
                </a:solidFill>
                <a:cs typeface="Arial" panose="020B0604020202020204" pitchFamily="34" charset="0"/>
              </a:rPr>
              <a:t>paradigm shift </a:t>
            </a:r>
            <a:r>
              <a:rPr lang="en-US" altLang="zh-TW" b="1" spc="100" dirty="0" smtClean="0">
                <a:solidFill>
                  <a:schemeClr val="bg1"/>
                </a:solidFill>
                <a:cs typeface="Arial" panose="020B0604020202020204" pitchFamily="34" charset="0"/>
              </a:rPr>
              <a:t>in learning and teaching and enhancing in particular:</a:t>
            </a:r>
            <a:r>
              <a:rPr lang="zh-TW" altLang="en-US" b="1" spc="1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endParaRPr lang="en-US" altLang="zh-TW" b="1" spc="1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altLang="zh-TW" spc="100" dirty="0" smtClean="0">
                <a:solidFill>
                  <a:srgbClr val="FFFF00"/>
                </a:solidFill>
                <a:cs typeface="Arial" panose="020B0604020202020204" pitchFamily="34" charset="0"/>
              </a:rPr>
              <a:t>“student-</a:t>
            </a:r>
            <a:r>
              <a:rPr lang="en-US" altLang="zh-TW" spc="1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centred</a:t>
            </a:r>
            <a:r>
              <a:rPr lang="en-US" altLang="zh-TW" spc="100" dirty="0" smtClean="0">
                <a:solidFill>
                  <a:srgbClr val="FFFF00"/>
                </a:solidFill>
                <a:cs typeface="Arial" panose="020B0604020202020204" pitchFamily="34" charset="0"/>
              </a:rPr>
              <a:t>” </a:t>
            </a:r>
            <a:r>
              <a:rPr lang="en-US" altLang="zh-TW" spc="100" dirty="0" smtClean="0">
                <a:solidFill>
                  <a:schemeClr val="bg1"/>
                </a:solidFill>
                <a:cs typeface="Arial" panose="020B0604020202020204" pitchFamily="34" charset="0"/>
              </a:rPr>
              <a:t>pedagogy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altLang="zh-TW" spc="100" dirty="0" smtClean="0">
                <a:solidFill>
                  <a:srgbClr val="FFFF00"/>
                </a:solidFill>
                <a:cs typeface="Arial" panose="020B0604020202020204" pitchFamily="34" charset="0"/>
              </a:rPr>
              <a:t>“enquiry learning”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altLang="zh-TW" spc="100" dirty="0" smtClean="0">
                <a:solidFill>
                  <a:srgbClr val="FFFF00"/>
                </a:solidFill>
                <a:cs typeface="Arial" panose="020B0604020202020204" pitchFamily="34" charset="0"/>
              </a:rPr>
              <a:t>“hands-on” and “minds-on” </a:t>
            </a:r>
            <a:r>
              <a:rPr lang="en-US" altLang="zh-TW" spc="100" dirty="0">
                <a:solidFill>
                  <a:schemeClr val="bg1"/>
                </a:solidFill>
                <a:cs typeface="Arial" panose="020B0604020202020204" pitchFamily="34" charset="0"/>
              </a:rPr>
              <a:t>STEM activities, </a:t>
            </a:r>
            <a:r>
              <a:rPr lang="en-US" altLang="zh-TW" spc="100" dirty="0" smtClean="0">
                <a:solidFill>
                  <a:schemeClr val="bg1"/>
                </a:solidFill>
                <a:cs typeface="Arial" panose="020B0604020202020204" pitchFamily="34" charset="0"/>
              </a:rPr>
              <a:t>e.g. enquiry, design and make, project learning</a:t>
            </a:r>
            <a:endParaRPr lang="en-US" altLang="zh-TW" spc="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418266" y="131129"/>
            <a:ext cx="5112568" cy="942150"/>
            <a:chOff x="1492949" y="260648"/>
            <a:chExt cx="4866811" cy="685492"/>
          </a:xfrm>
        </p:grpSpPr>
        <p:grpSp>
          <p:nvGrpSpPr>
            <p:cNvPr id="11" name="群組 10"/>
            <p:cNvGrpSpPr/>
            <p:nvPr/>
          </p:nvGrpSpPr>
          <p:grpSpPr>
            <a:xfrm>
              <a:off x="1835696" y="260648"/>
              <a:ext cx="4524064" cy="685492"/>
              <a:chOff x="1310893" y="4452754"/>
              <a:chExt cx="4524064" cy="685492"/>
            </a:xfrm>
          </p:grpSpPr>
          <p:sp>
            <p:nvSpPr>
              <p:cNvPr id="13" name="五邊形 12"/>
              <p:cNvSpPr/>
              <p:nvPr/>
            </p:nvSpPr>
            <p:spPr>
              <a:xfrm rot="10800000">
                <a:off x="1310893" y="4452754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6826440"/>
                  <a:satOff val="-8652"/>
                  <a:lumOff val="-3725"/>
                  <a:alphaOff val="0"/>
                </a:schemeClr>
              </a:fillRef>
              <a:effectRef idx="0">
                <a:schemeClr val="accent3">
                  <a:hueOff val="-16826440"/>
                  <a:satOff val="-8652"/>
                  <a:lumOff val="-37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五邊形 4"/>
              <p:cNvSpPr txBox="1"/>
              <p:nvPr/>
            </p:nvSpPr>
            <p:spPr>
              <a:xfrm>
                <a:off x="1482266" y="4452755"/>
                <a:ext cx="4352691" cy="6478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kern="1200" dirty="0" smtClean="0">
                    <a:solidFill>
                      <a:schemeClr val="bg1"/>
                    </a:solidFill>
                  </a:rPr>
                  <a:t>STEM Education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橢圓 11"/>
            <p:cNvSpPr/>
            <p:nvPr/>
          </p:nvSpPr>
          <p:spPr>
            <a:xfrm>
              <a:off x="1492949" y="260648"/>
              <a:ext cx="685492" cy="685492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16399352"/>
                <a:satOff val="-13665"/>
                <a:lumOff val="-17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4320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1043608" y="0"/>
            <a:ext cx="802724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b="1" dirty="0" smtClean="0">
                <a:effectLst/>
              </a:rPr>
              <a:t>Main Scope of Work </a:t>
            </a:r>
            <a:endParaRPr lang="zh-HK" altLang="en-US" sz="4400" b="1" dirty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2</a:t>
            </a:fld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43608" y="1268760"/>
            <a:ext cx="8022414" cy="5149552"/>
          </a:xfrm>
        </p:spPr>
        <p:txBody>
          <a:bodyPr>
            <a:noAutofit/>
          </a:bodyPr>
          <a:lstStyle/>
          <a:p>
            <a:pPr marL="82296" lvl="0" indent="0" algn="just" hangingPunct="0">
              <a:buNone/>
            </a:pPr>
            <a:r>
              <a:rPr lang="en-US" altLang="zh-TW" sz="2300" b="1" dirty="0">
                <a:solidFill>
                  <a:srgbClr val="0000FF"/>
                </a:solidFill>
              </a:rPr>
              <a:t>To holistically review the primary and secondary curricula </a:t>
            </a:r>
            <a:r>
              <a:rPr lang="en-US" altLang="zh-TW" sz="2300" dirty="0"/>
              <a:t>and to make directional recommendations on the </a:t>
            </a:r>
            <a:r>
              <a:rPr lang="en-US" altLang="zh-TW" sz="2300" dirty="0" smtClean="0"/>
              <a:t>following</a:t>
            </a:r>
            <a:r>
              <a:rPr lang="en-US" altLang="zh-TW" sz="2300" dirty="0" smtClean="0">
                <a:solidFill>
                  <a:srgbClr val="0000FF"/>
                </a:solidFill>
              </a:rPr>
              <a:t>:</a:t>
            </a:r>
            <a:endParaRPr lang="en-US" altLang="zh-TW" sz="2300" dirty="0" smtClean="0"/>
          </a:p>
          <a:p>
            <a:pPr marL="630238" lvl="1" indent="-388938" algn="just" hangingPunct="0">
              <a:buFont typeface="+mj-lt"/>
              <a:buAutoNum type="arabicPeriod"/>
            </a:pPr>
            <a:r>
              <a:rPr lang="en-US" altLang="zh-TW" sz="2300" dirty="0"/>
              <a:t>how the school curricula at primary and secondary levels can be rigorous and forward-looking in enhancing students’ capacity to learn and instill in them the </a:t>
            </a:r>
            <a:r>
              <a:rPr lang="en-US" altLang="zh-TW" sz="2300" b="1" dirty="0">
                <a:solidFill>
                  <a:srgbClr val="0000FF"/>
                </a:solidFill>
              </a:rPr>
              <a:t>values and qualities </a:t>
            </a:r>
            <a:r>
              <a:rPr lang="en-US" altLang="zh-TW" sz="2300" dirty="0">
                <a:solidFill>
                  <a:srgbClr val="0000FF"/>
                </a:solidFill>
              </a:rPr>
              <a:t>desired for students of the 21st century </a:t>
            </a:r>
            <a:r>
              <a:rPr lang="en-US" altLang="zh-TW" sz="2300" dirty="0"/>
              <a:t>to meet future challenges as well as the needs of </a:t>
            </a:r>
            <a:r>
              <a:rPr lang="en-US" altLang="zh-TW" sz="2300" dirty="0" smtClean="0"/>
              <a:t>society;</a:t>
            </a:r>
          </a:p>
          <a:p>
            <a:pPr marL="630238" lvl="1" indent="-388938" algn="just" hangingPunct="0">
              <a:buFont typeface="+mj-lt"/>
              <a:buAutoNum type="arabicPeriod"/>
            </a:pPr>
            <a:r>
              <a:rPr lang="en-US" altLang="zh-TW" sz="2300" dirty="0" smtClean="0"/>
              <a:t>how to better </a:t>
            </a:r>
            <a:r>
              <a:rPr lang="en-US" altLang="zh-TW" sz="2300" dirty="0">
                <a:solidFill>
                  <a:srgbClr val="0000FF"/>
                </a:solidFill>
              </a:rPr>
              <a:t>c</a:t>
            </a:r>
            <a:r>
              <a:rPr lang="en-US" altLang="zh-TW" sz="2300" dirty="0" smtClean="0">
                <a:solidFill>
                  <a:srgbClr val="0000FF"/>
                </a:solidFill>
              </a:rPr>
              <a:t>ater </a:t>
            </a:r>
            <a:r>
              <a:rPr lang="en-US" altLang="zh-TW" sz="2300" dirty="0">
                <a:solidFill>
                  <a:srgbClr val="0000FF"/>
                </a:solidFill>
              </a:rPr>
              <a:t>for </a:t>
            </a:r>
            <a:r>
              <a:rPr lang="en-US" altLang="zh-TW" sz="2300" dirty="0" smtClean="0">
                <a:solidFill>
                  <a:srgbClr val="0000FF"/>
                </a:solidFill>
              </a:rPr>
              <a:t>students’ diverse </a:t>
            </a:r>
            <a:r>
              <a:rPr lang="en-US" altLang="zh-TW" sz="2300" b="1" dirty="0" smtClean="0">
                <a:solidFill>
                  <a:srgbClr val="0000FF"/>
                </a:solidFill>
              </a:rPr>
              <a:t>abilities</a:t>
            </a:r>
            <a:r>
              <a:rPr lang="en-US" altLang="zh-TW" sz="2300" b="1" dirty="0">
                <a:solidFill>
                  <a:srgbClr val="0000FF"/>
                </a:solidFill>
              </a:rPr>
              <a:t>, interests, needs and </a:t>
            </a:r>
            <a:r>
              <a:rPr lang="en-US" altLang="zh-TW" sz="2300" b="1" dirty="0" smtClean="0">
                <a:solidFill>
                  <a:srgbClr val="0000FF"/>
                </a:solidFill>
              </a:rPr>
              <a:t>aspirations</a:t>
            </a:r>
            <a:r>
              <a:rPr lang="en-US" altLang="zh-TW" sz="2300" dirty="0" smtClean="0"/>
              <a:t>;</a:t>
            </a:r>
            <a:endParaRPr lang="en-US" altLang="zh-TW" sz="2300" dirty="0"/>
          </a:p>
          <a:p>
            <a:pPr marL="630238" lvl="1" indent="-388938" algn="just" hangingPunct="0">
              <a:buFont typeface="+mj-lt"/>
              <a:buAutoNum type="arabicPeriod"/>
            </a:pPr>
            <a:r>
              <a:rPr lang="en-US" altLang="zh-TW" sz="2300" dirty="0" smtClean="0"/>
              <a:t>how </a:t>
            </a:r>
            <a:r>
              <a:rPr lang="en-US" altLang="zh-TW" sz="2300" dirty="0"/>
              <a:t>to </a:t>
            </a:r>
            <a:r>
              <a:rPr lang="en-US" altLang="zh-TW" sz="2300" b="1" dirty="0" err="1">
                <a:solidFill>
                  <a:srgbClr val="0000FF"/>
                </a:solidFill>
              </a:rPr>
              <a:t>optimise</a:t>
            </a:r>
            <a:r>
              <a:rPr lang="en-US" altLang="zh-TW" sz="2300" b="1" dirty="0">
                <a:solidFill>
                  <a:srgbClr val="0000FF"/>
                </a:solidFill>
              </a:rPr>
              <a:t> the curriculum </a:t>
            </a:r>
            <a:r>
              <a:rPr lang="en-US" altLang="zh-TW" sz="2300" dirty="0" smtClean="0"/>
              <a:t>in</a:t>
            </a:r>
            <a:r>
              <a:rPr lang="en-US" altLang="zh-TW" sz="2300" dirty="0" smtClean="0">
                <a:solidFill>
                  <a:srgbClr val="0000FF"/>
                </a:solidFill>
              </a:rPr>
              <a:t> creating </a:t>
            </a:r>
            <a:r>
              <a:rPr lang="en-US" altLang="zh-TW" sz="2300" dirty="0">
                <a:solidFill>
                  <a:srgbClr val="0000FF"/>
                </a:solidFill>
              </a:rPr>
              <a:t>space and opportunities for students’ whole-person </a:t>
            </a:r>
            <a:r>
              <a:rPr lang="en-US" altLang="zh-TW" sz="2300" dirty="0" smtClean="0">
                <a:solidFill>
                  <a:srgbClr val="0000FF"/>
                </a:solidFill>
              </a:rPr>
              <a:t>development</a:t>
            </a:r>
            <a:r>
              <a:rPr lang="en-US" altLang="zh-TW" sz="2300" dirty="0"/>
              <a:t>; and</a:t>
            </a:r>
          </a:p>
          <a:p>
            <a:pPr marL="630238" lvl="1" indent="-388938" algn="just" hangingPunct="0">
              <a:buFont typeface="+mj-lt"/>
              <a:buAutoNum type="arabicPeriod"/>
            </a:pPr>
            <a:r>
              <a:rPr lang="en-US" altLang="zh-TW" sz="2300" dirty="0" smtClean="0"/>
              <a:t>how </a:t>
            </a:r>
            <a:r>
              <a:rPr lang="en-US" altLang="zh-TW" sz="2300" dirty="0"/>
              <a:t>to </a:t>
            </a:r>
            <a:r>
              <a:rPr lang="en-US" altLang="zh-TW" sz="2300" b="1" dirty="0">
                <a:solidFill>
                  <a:srgbClr val="0000FF"/>
                </a:solidFill>
              </a:rPr>
              <a:t>better articulate learning at the primary and secondary </a:t>
            </a:r>
            <a:r>
              <a:rPr lang="en-US" altLang="zh-TW" sz="2300" b="1" dirty="0" smtClean="0">
                <a:solidFill>
                  <a:srgbClr val="0000FF"/>
                </a:solidFill>
              </a:rPr>
              <a:t>levels</a:t>
            </a:r>
            <a:r>
              <a:rPr lang="en-US" altLang="zh-TW" sz="2300" dirty="0" smtClean="0"/>
              <a:t>.</a:t>
            </a:r>
            <a:endParaRPr lang="zh-HK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9143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99897"/>
              </p:ext>
            </p:extLst>
          </p:nvPr>
        </p:nvGraphicFramePr>
        <p:xfrm>
          <a:off x="323528" y="1105687"/>
          <a:ext cx="8675311" cy="579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87624" y="6789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b="1" dirty="0" smtClean="0">
                <a:effectLst/>
              </a:rPr>
              <a:t>Promoting STEM Education: Objectives</a:t>
            </a:r>
            <a:endParaRPr lang="en-US" sz="4000" b="1" dirty="0">
              <a:effectLst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2826515" y="3498493"/>
            <a:ext cx="630088" cy="50639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向右箭號 12"/>
          <p:cNvSpPr/>
          <p:nvPr/>
        </p:nvSpPr>
        <p:spPr>
          <a:xfrm>
            <a:off x="5887549" y="3457399"/>
            <a:ext cx="630088" cy="50639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33879B51-D951-4C2F-BD5D-15422CC89CBF}" type="slidenum">
              <a:rPr lang="zh-HK" altLang="en-US" smtClean="0"/>
              <a:t>20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74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502" y="1628800"/>
            <a:ext cx="7963986" cy="48965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Step up </a:t>
            </a:r>
            <a:r>
              <a:rPr lang="en-US" altLang="zh-TW" b="1" dirty="0" smtClean="0">
                <a:solidFill>
                  <a:srgbClr val="0000FF"/>
                </a:solidFill>
              </a:rPr>
              <a:t>professional support:</a:t>
            </a:r>
            <a:endParaRPr lang="en-US" altLang="zh-HK" dirty="0"/>
          </a:p>
          <a:p>
            <a:pPr marL="809625" lvl="1" indent="-406400">
              <a:buFont typeface="Wingdings" panose="05000000000000000000" pitchFamily="2" charset="2"/>
              <a:buChar char="Ø"/>
            </a:pPr>
            <a:r>
              <a:rPr lang="en-US" altLang="zh-TW" dirty="0" smtClean="0"/>
              <a:t>Provide curriculum framework and/or guides as well as more learning and teaching exemplars;</a:t>
            </a:r>
            <a:endParaRPr lang="en-US" altLang="zh-HK" dirty="0"/>
          </a:p>
          <a:p>
            <a:pPr marL="809625" lvl="1" indent="-406400">
              <a:buFont typeface="Wingdings" panose="05000000000000000000" pitchFamily="2" charset="2"/>
              <a:buChar char="Ø"/>
            </a:pPr>
            <a:r>
              <a:rPr lang="en-US" altLang="zh-TW" dirty="0" smtClean="0"/>
              <a:t>Enhance the professional capacity of teachers and principals through pre- and in-service training </a:t>
            </a:r>
            <a:r>
              <a:rPr lang="en-US" altLang="zh-TW" dirty="0" err="1" smtClean="0"/>
              <a:t>programmes</a:t>
            </a:r>
            <a:r>
              <a:rPr lang="en-US" altLang="zh-TW" dirty="0"/>
              <a:t>;</a:t>
            </a:r>
            <a:endParaRPr lang="en-US" altLang="zh-HK" dirty="0"/>
          </a:p>
          <a:p>
            <a:pPr marL="809625" lvl="1" indent="-406400">
              <a:buFont typeface="Wingdings" panose="05000000000000000000" pitchFamily="2" charset="2"/>
              <a:buChar char="Ø"/>
            </a:pPr>
            <a:r>
              <a:rPr lang="en-US" altLang="zh-TW" dirty="0" smtClean="0"/>
              <a:t>Appoint teachers to serve as STEM </a:t>
            </a:r>
            <a:r>
              <a:rPr lang="en-US" altLang="zh-TW" dirty="0" err="1" smtClean="0"/>
              <a:t>co-ordinators</a:t>
            </a:r>
            <a:r>
              <a:rPr lang="en-US" altLang="zh-TW" dirty="0" smtClean="0"/>
              <a:t> at both the primary and secondary levels; and</a:t>
            </a:r>
            <a:endParaRPr lang="en-US" altLang="zh-HK" dirty="0"/>
          </a:p>
          <a:p>
            <a:pPr marL="809625" lvl="1" indent="-406400">
              <a:buFont typeface="Wingdings" panose="05000000000000000000" pitchFamily="2" charset="2"/>
              <a:buChar char="Ø"/>
            </a:pPr>
            <a:r>
              <a:rPr lang="en-US" altLang="zh-TW" dirty="0" smtClean="0"/>
              <a:t>Set up local STEM resources </a:t>
            </a:r>
            <a:r>
              <a:rPr lang="en-US" altLang="zh-TW" dirty="0" err="1" smtClean="0"/>
              <a:t>centres</a:t>
            </a:r>
            <a:r>
              <a:rPr lang="en-US" altLang="zh-TW" dirty="0" smtClean="0"/>
              <a:t> in different districts </a:t>
            </a:r>
            <a:endParaRPr lang="en-US" altLang="zh-HK" dirty="0" smtClean="0"/>
          </a:p>
          <a:p>
            <a:r>
              <a:rPr lang="en-US" altLang="zh-TW" b="1" dirty="0" smtClean="0">
                <a:solidFill>
                  <a:srgbClr val="0000FF"/>
                </a:solidFill>
              </a:rPr>
              <a:t>Set up a designated committee </a:t>
            </a:r>
            <a:r>
              <a:rPr lang="en-US" altLang="zh-TW" dirty="0" smtClean="0">
                <a:solidFill>
                  <a:srgbClr val="0000FF"/>
                </a:solidFill>
              </a:rPr>
              <a:t>under the CDC to oversee the long-term development of STEM education in Hong Kong </a:t>
            </a:r>
            <a:endParaRPr lang="en-US" altLang="zh-HK" sz="2600" dirty="0" smtClean="0"/>
          </a:p>
        </p:txBody>
      </p:sp>
      <p:grpSp>
        <p:nvGrpSpPr>
          <p:cNvPr id="2" name="群組 1"/>
          <p:cNvGrpSpPr/>
          <p:nvPr/>
        </p:nvGrpSpPr>
        <p:grpSpPr>
          <a:xfrm>
            <a:off x="2390207" y="260648"/>
            <a:ext cx="5184576" cy="1004699"/>
            <a:chOff x="1492949" y="260648"/>
            <a:chExt cx="4866811" cy="685492"/>
          </a:xfrm>
        </p:grpSpPr>
        <p:grpSp>
          <p:nvGrpSpPr>
            <p:cNvPr id="7" name="群組 6"/>
            <p:cNvGrpSpPr/>
            <p:nvPr/>
          </p:nvGrpSpPr>
          <p:grpSpPr>
            <a:xfrm>
              <a:off x="1835696" y="260648"/>
              <a:ext cx="4524064" cy="685492"/>
              <a:chOff x="1310893" y="4452754"/>
              <a:chExt cx="4524064" cy="685492"/>
            </a:xfrm>
          </p:grpSpPr>
          <p:sp>
            <p:nvSpPr>
              <p:cNvPr id="9" name="五邊形 8"/>
              <p:cNvSpPr/>
              <p:nvPr/>
            </p:nvSpPr>
            <p:spPr>
              <a:xfrm rot="10800000">
                <a:off x="1310893" y="4452754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6826440"/>
                  <a:satOff val="-8652"/>
                  <a:lumOff val="-3725"/>
                  <a:alphaOff val="0"/>
                </a:schemeClr>
              </a:fillRef>
              <a:effectRef idx="0">
                <a:schemeClr val="accent3">
                  <a:hueOff val="-16826440"/>
                  <a:satOff val="-8652"/>
                  <a:lumOff val="-37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五邊形 4"/>
              <p:cNvSpPr txBox="1"/>
              <p:nvPr/>
            </p:nvSpPr>
            <p:spPr>
              <a:xfrm>
                <a:off x="1482266" y="4452754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kern="1200" dirty="0" smtClean="0">
                    <a:solidFill>
                      <a:schemeClr val="bg1"/>
                    </a:solidFill>
                  </a:rPr>
                  <a:t>STEM Education 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橢圓 7"/>
            <p:cNvSpPr/>
            <p:nvPr/>
          </p:nvSpPr>
          <p:spPr>
            <a:xfrm>
              <a:off x="1492949" y="260648"/>
              <a:ext cx="685492" cy="68549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16399352"/>
                <a:satOff val="-13665"/>
                <a:lumOff val="-17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8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4625" y="101670"/>
            <a:ext cx="7498080" cy="978872"/>
          </a:xfrm>
        </p:spPr>
        <p:txBody>
          <a:bodyPr/>
          <a:lstStyle/>
          <a:p>
            <a:pPr algn="ctr"/>
            <a:r>
              <a:rPr lang="en-US" altLang="zh-TW" b="1" dirty="0" smtClean="0">
                <a:effectLst/>
              </a:rPr>
              <a:t>Concluding Remarks</a:t>
            </a:r>
            <a:endParaRPr lang="zh-HK" altLang="en-US" b="1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432738" y="1556792"/>
            <a:ext cx="6489967" cy="4532734"/>
          </a:xfrm>
        </p:spPr>
        <p:txBody>
          <a:bodyPr>
            <a:noAutofit/>
          </a:bodyPr>
          <a:lstStyle/>
          <a:p>
            <a:pPr algn="just" hangingPunct="0"/>
            <a:r>
              <a:rPr lang="en-US" altLang="zh-HK" sz="2500" b="1" dirty="0" smtClean="0">
                <a:solidFill>
                  <a:srgbClr val="0000FF"/>
                </a:solidFill>
              </a:rPr>
              <a:t>Student learning and development needs </a:t>
            </a:r>
            <a:r>
              <a:rPr lang="en-US" altLang="zh-HK" sz="2500" dirty="0" smtClean="0"/>
              <a:t>are at the </a:t>
            </a:r>
            <a:r>
              <a:rPr lang="en-US" altLang="zh-HK" sz="2500" dirty="0" err="1" smtClean="0"/>
              <a:t>centre</a:t>
            </a:r>
            <a:r>
              <a:rPr lang="en-US" altLang="zh-HK" sz="2500" dirty="0" smtClean="0"/>
              <a:t> of this curriculum review. </a:t>
            </a:r>
            <a:endParaRPr lang="zh-TW" altLang="zh-HK" sz="2500" dirty="0"/>
          </a:p>
          <a:p>
            <a:pPr algn="just" hangingPunct="0"/>
            <a:r>
              <a:rPr lang="en-US" altLang="zh-HK" sz="2500" dirty="0" smtClean="0"/>
              <a:t>The initial recommendations aim at </a:t>
            </a:r>
            <a:r>
              <a:rPr lang="en-US" altLang="zh-TW" sz="2500" dirty="0" smtClean="0"/>
              <a:t>“</a:t>
            </a:r>
            <a:r>
              <a:rPr lang="en-US" altLang="zh-HK" sz="2500" b="1" dirty="0" smtClean="0">
                <a:solidFill>
                  <a:srgbClr val="0000FF"/>
                </a:solidFill>
              </a:rPr>
              <a:t>fostering whole-person development</a:t>
            </a:r>
            <a:r>
              <a:rPr lang="en-US" altLang="zh-TW" sz="2500" dirty="0" smtClean="0"/>
              <a:t>”, “</a:t>
            </a:r>
            <a:r>
              <a:rPr lang="en-US" altLang="zh-TW" sz="2500" b="1" dirty="0" smtClean="0">
                <a:solidFill>
                  <a:srgbClr val="0000FF"/>
                </a:solidFill>
              </a:rPr>
              <a:t>creating space</a:t>
            </a:r>
            <a:r>
              <a:rPr lang="en-US" altLang="zh-TW" sz="2500" dirty="0" smtClean="0"/>
              <a:t>”,</a:t>
            </a:r>
            <a:r>
              <a:rPr lang="en-US" altLang="zh-TW" sz="2500" dirty="0"/>
              <a:t> </a:t>
            </a:r>
            <a:r>
              <a:rPr lang="en-US" altLang="zh-TW" sz="2500" dirty="0" smtClean="0"/>
              <a:t>“</a:t>
            </a:r>
            <a:r>
              <a:rPr lang="en-US" altLang="zh-HK" sz="2500" b="1" dirty="0" smtClean="0">
                <a:solidFill>
                  <a:srgbClr val="0000FF"/>
                </a:solidFill>
              </a:rPr>
              <a:t>providing choice</a:t>
            </a:r>
            <a:r>
              <a:rPr lang="en-US" altLang="zh-HK" sz="2500" dirty="0"/>
              <a:t>”</a:t>
            </a:r>
            <a:r>
              <a:rPr lang="en-US" altLang="zh-HK" sz="2500" b="1" dirty="0" smtClean="0">
                <a:solidFill>
                  <a:srgbClr val="0000FF"/>
                </a:solidFill>
              </a:rPr>
              <a:t> and </a:t>
            </a:r>
            <a:r>
              <a:rPr lang="en-US" altLang="zh-HK" sz="2500" dirty="0" smtClean="0"/>
              <a:t>“</a:t>
            </a:r>
            <a:r>
              <a:rPr lang="en-US" altLang="zh-HK" sz="2500" b="1" dirty="0" smtClean="0">
                <a:solidFill>
                  <a:srgbClr val="0000FF"/>
                </a:solidFill>
              </a:rPr>
              <a:t>meeting </a:t>
            </a:r>
            <a:r>
              <a:rPr lang="en-US" altLang="zh-HK" sz="2500" b="1" dirty="0">
                <a:solidFill>
                  <a:srgbClr val="0000FF"/>
                </a:solidFill>
              </a:rPr>
              <a:t>future </a:t>
            </a:r>
            <a:r>
              <a:rPr lang="en-US" altLang="zh-HK" sz="2500" b="1" dirty="0" smtClean="0">
                <a:solidFill>
                  <a:srgbClr val="0000FF"/>
                </a:solidFill>
              </a:rPr>
              <a:t>needs and </a:t>
            </a:r>
            <a:r>
              <a:rPr lang="en-US" altLang="zh-HK" sz="2500" b="1" dirty="0">
                <a:solidFill>
                  <a:srgbClr val="0000FF"/>
                </a:solidFill>
              </a:rPr>
              <a:t>cultivating future-ready attributes</a:t>
            </a:r>
            <a:r>
              <a:rPr lang="en-US" altLang="zh-HK" sz="2500" dirty="0" smtClean="0"/>
              <a:t>”.</a:t>
            </a:r>
            <a:endParaRPr lang="zh-TW" altLang="zh-HK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56792"/>
            <a:ext cx="2304256" cy="35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9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978872"/>
          </a:xfrm>
        </p:spPr>
        <p:txBody>
          <a:bodyPr/>
          <a:lstStyle/>
          <a:p>
            <a:pPr algn="ctr"/>
            <a:r>
              <a:rPr lang="en-US" altLang="zh-TW" b="1" dirty="0" smtClean="0">
                <a:effectLst/>
              </a:rPr>
              <a:t>Concluding Remarks</a:t>
            </a:r>
            <a:endParaRPr lang="zh-HK" altLang="en-US" b="1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23</a:t>
            </a:fld>
            <a:endParaRPr lang="zh-HK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455161" y="1412776"/>
            <a:ext cx="6489967" cy="2088232"/>
          </a:xfrm>
        </p:spPr>
        <p:txBody>
          <a:bodyPr>
            <a:noAutofit/>
          </a:bodyPr>
          <a:lstStyle/>
          <a:p>
            <a:pPr algn="just" hangingPunct="0"/>
            <a:r>
              <a:rPr lang="en-US" altLang="zh-HK" sz="2500" dirty="0"/>
              <a:t>The recommendations are interlocking and their effective implementation, which helps create space for students and teachers and cater for diverse learning needs, </a:t>
            </a:r>
            <a:r>
              <a:rPr lang="en-US" altLang="zh-HK" sz="2500" b="1" dirty="0">
                <a:solidFill>
                  <a:srgbClr val="0000FF"/>
                </a:solidFill>
              </a:rPr>
              <a:t>hinges on the concerted efforts of all and a change in culture in schools and society</a:t>
            </a:r>
            <a:r>
              <a:rPr lang="en-US" altLang="zh-HK" sz="2500" dirty="0"/>
              <a:t>.</a:t>
            </a:r>
            <a:endParaRPr lang="zh-TW" altLang="zh-HK" sz="2500" dirty="0"/>
          </a:p>
          <a:p>
            <a:pPr algn="just" hangingPunct="0"/>
            <a:r>
              <a:rPr lang="en-US" altLang="zh-HK" sz="2500" dirty="0" smtClean="0"/>
              <a:t>Whole-hearted, concerted efforts of various subjects and other stakeholders to make necessary compromises and changes in areas under their own purview </a:t>
            </a:r>
            <a:r>
              <a:rPr lang="en-US" altLang="zh-HK" sz="2500" b="1" dirty="0" smtClean="0">
                <a:solidFill>
                  <a:srgbClr val="0000FF"/>
                </a:solidFill>
              </a:rPr>
              <a:t>with the aim of benefitting our students </a:t>
            </a:r>
            <a:r>
              <a:rPr lang="en-US" altLang="zh-HK" sz="2500" dirty="0" smtClean="0"/>
              <a:t>are crucial.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56792"/>
            <a:ext cx="2304256" cy="35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7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1199" y="44624"/>
            <a:ext cx="8088538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 smtClean="0">
                <a:effectLst/>
              </a:rPr>
              <a:t>Progress Report</a:t>
            </a:r>
            <a:endParaRPr lang="zh-HK" altLang="en-US" sz="4400" b="1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713" y="1412776"/>
            <a:ext cx="7914024" cy="5445224"/>
          </a:xfrm>
        </p:spPr>
        <p:txBody>
          <a:bodyPr>
            <a:noAutofit/>
          </a:bodyPr>
          <a:lstStyle/>
          <a:p>
            <a:pPr algn="just" hangingPunct="0"/>
            <a:r>
              <a:rPr lang="en-US" altLang="zh-TW" sz="2600" dirty="0" smtClean="0"/>
              <a:t>Examined the present state of curriculum implementation in Hong Kong in the wider context of regional developments </a:t>
            </a:r>
            <a:endParaRPr lang="en-US" altLang="zh-TW" sz="2600" dirty="0"/>
          </a:p>
          <a:p>
            <a:pPr algn="just" hangingPunct="0"/>
            <a:r>
              <a:rPr lang="en-US" altLang="zh-TW" sz="2600" dirty="0" smtClean="0"/>
              <a:t>Continuously engaged key stakeholder groups and collected their views </a:t>
            </a:r>
            <a:endParaRPr lang="en-US" altLang="zh-HK" sz="2600" dirty="0"/>
          </a:p>
          <a:p>
            <a:pPr algn="just" hangingPunct="0"/>
            <a:r>
              <a:rPr lang="en-US" altLang="zh-TW" sz="2600" dirty="0"/>
              <a:t>F</a:t>
            </a:r>
            <a:r>
              <a:rPr lang="en-US" altLang="zh-TW" sz="2600" dirty="0" smtClean="0"/>
              <a:t>ormulated a set of initial recommendations </a:t>
            </a:r>
            <a:r>
              <a:rPr lang="en-US" altLang="zh-TW" sz="2600" dirty="0" err="1" smtClean="0"/>
              <a:t>categorised</a:t>
            </a:r>
            <a:r>
              <a:rPr lang="en-US" altLang="zh-TW" sz="2600" dirty="0" smtClean="0"/>
              <a:t> under six directions for public consultation (28 June – 16 Oct 2019) after </a:t>
            </a:r>
            <a:r>
              <a:rPr lang="en-US" altLang="zh-TW" sz="2600" dirty="0"/>
              <a:t>in-depth discussion on </a:t>
            </a:r>
            <a:r>
              <a:rPr lang="en-US" altLang="zh-TW" sz="2600" dirty="0" smtClean="0"/>
              <a:t>the views </a:t>
            </a:r>
            <a:r>
              <a:rPr lang="en-US" altLang="zh-TW" sz="2600" dirty="0"/>
              <a:t>and suggestions collected</a:t>
            </a:r>
          </a:p>
          <a:p>
            <a:pPr algn="just" hangingPunct="0"/>
            <a:r>
              <a:rPr lang="en-US" altLang="zh-TW" sz="2600" dirty="0"/>
              <a:t>Will </a:t>
            </a:r>
            <a:r>
              <a:rPr lang="en-US" altLang="zh-TW" sz="2600" dirty="0" err="1"/>
              <a:t>finalise</a:t>
            </a:r>
            <a:r>
              <a:rPr lang="en-US" altLang="zh-TW" sz="2600" dirty="0"/>
              <a:t> the directional recommendations and submit them to the Government by the end of </a:t>
            </a:r>
            <a:r>
              <a:rPr lang="en-US" altLang="zh-TW" sz="2600" dirty="0" smtClean="0"/>
              <a:t>2019 or early 2020</a:t>
            </a:r>
            <a:endParaRPr lang="en-US" altLang="zh-HK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38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745798008"/>
              </p:ext>
            </p:extLst>
          </p:nvPr>
        </p:nvGraphicFramePr>
        <p:xfrm>
          <a:off x="1194345" y="1377063"/>
          <a:ext cx="7451176" cy="514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693814" y="219658"/>
            <a:ext cx="6737952" cy="1143000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Initial Recommendations </a:t>
            </a:r>
            <a:endParaRPr lang="zh-HK" altLang="en-US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31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6136" y="1849016"/>
            <a:ext cx="7786112" cy="5008984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1800"/>
              </a:spcBef>
            </a:pPr>
            <a:r>
              <a:rPr lang="en-US" altLang="zh-TW" sz="3400" b="1" dirty="0" smtClean="0">
                <a:solidFill>
                  <a:srgbClr val="0000FF"/>
                </a:solidFill>
              </a:rPr>
              <a:t>Enhance curriculum planning</a:t>
            </a:r>
            <a:r>
              <a:rPr lang="zh-TW" altLang="en-US" sz="3400" dirty="0">
                <a:solidFill>
                  <a:srgbClr val="0000FF"/>
                </a:solidFill>
              </a:rPr>
              <a:t> </a:t>
            </a:r>
            <a:r>
              <a:rPr lang="en-US" altLang="zh-TW" sz="3400" dirty="0" smtClean="0"/>
              <a:t>to create space and provide a wider range of learning experiences to foster students’ </a:t>
            </a:r>
            <a:r>
              <a:rPr lang="en-US" altLang="zh-TW" sz="3400" dirty="0">
                <a:solidFill>
                  <a:srgbClr val="0000FF"/>
                </a:solidFill>
              </a:rPr>
              <a:t>balanced development of attributes in the moral, intellectual, physical, social and aesthetic </a:t>
            </a:r>
            <a:r>
              <a:rPr lang="en-US" altLang="zh-TW" sz="3400" dirty="0" smtClean="0">
                <a:solidFill>
                  <a:srgbClr val="0000FF"/>
                </a:solidFill>
              </a:rPr>
              <a:t>domains</a:t>
            </a:r>
            <a:endParaRPr lang="en-US" altLang="zh-HK" sz="3400" dirty="0"/>
          </a:p>
          <a:p>
            <a:pPr algn="just">
              <a:spcBef>
                <a:spcPts val="1800"/>
              </a:spcBef>
            </a:pPr>
            <a:r>
              <a:rPr lang="en-US" altLang="zh-TW" sz="3400" b="1" dirty="0" smtClean="0">
                <a:solidFill>
                  <a:srgbClr val="0000FF"/>
                </a:solidFill>
              </a:rPr>
              <a:t>Create adequate space for students to participate in life-wide learning activities</a:t>
            </a:r>
            <a:r>
              <a:rPr lang="zh-TW" altLang="en-US" sz="3400" dirty="0"/>
              <a:t> </a:t>
            </a:r>
            <a:r>
              <a:rPr lang="en-US" altLang="zh-TW" sz="3400" dirty="0" smtClean="0"/>
              <a:t>to develop personal strengths/interests (</a:t>
            </a:r>
            <a:r>
              <a:rPr lang="en-US" altLang="zh-TW" sz="3400" b="1" dirty="0">
                <a:solidFill>
                  <a:srgbClr val="0000FF"/>
                </a:solidFill>
              </a:rPr>
              <a:t>Provision of </a:t>
            </a:r>
            <a:r>
              <a:rPr lang="en-US" altLang="zh-TW" sz="3400" b="1" dirty="0" smtClean="0">
                <a:solidFill>
                  <a:srgbClr val="0000FF"/>
                </a:solidFill>
              </a:rPr>
              <a:t>Life-wide Learning Grant from the 2019/20 school year</a:t>
            </a:r>
            <a:r>
              <a:rPr lang="en-US" altLang="zh-TW" sz="3400" dirty="0" smtClean="0"/>
              <a:t>)</a:t>
            </a:r>
            <a:endParaRPr lang="en-US" altLang="zh-TW" sz="3400" dirty="0"/>
          </a:p>
          <a:p>
            <a:pPr algn="just">
              <a:spcBef>
                <a:spcPts val="1800"/>
              </a:spcBef>
            </a:pPr>
            <a:r>
              <a:rPr lang="en-US" altLang="zh-TW" sz="3400" b="1" dirty="0" smtClean="0">
                <a:solidFill>
                  <a:srgbClr val="0000FF"/>
                </a:solidFill>
              </a:rPr>
              <a:t>Make better use of whole-day primary schooling and flexibly plan learning time at the secondary level</a:t>
            </a:r>
            <a:r>
              <a:rPr lang="en-US" altLang="zh-TW" sz="3400" dirty="0" smtClean="0"/>
              <a:t>,</a:t>
            </a:r>
            <a:r>
              <a:rPr lang="en-US" altLang="zh-TW" sz="34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3400" dirty="0" smtClean="0"/>
              <a:t>and step up communication with parents and home-school co-operation to provide students with a learning environment conducive to whole-person education</a:t>
            </a:r>
            <a:endParaRPr lang="en-US" altLang="zh-TW" dirty="0" smtClean="0">
              <a:latin typeface="+mn-ea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475656" y="332656"/>
            <a:ext cx="7272808" cy="1152128"/>
            <a:chOff x="1564957" y="332656"/>
            <a:chExt cx="6679451" cy="864096"/>
          </a:xfrm>
        </p:grpSpPr>
        <p:grpSp>
          <p:nvGrpSpPr>
            <p:cNvPr id="15" name="群組 14"/>
            <p:cNvGrpSpPr/>
            <p:nvPr/>
          </p:nvGrpSpPr>
          <p:grpSpPr>
            <a:xfrm>
              <a:off x="1907704" y="332656"/>
              <a:ext cx="6336704" cy="864096"/>
              <a:chOff x="1310893" y="2169"/>
              <a:chExt cx="4524064" cy="685492"/>
            </a:xfrm>
          </p:grpSpPr>
          <p:sp>
            <p:nvSpPr>
              <p:cNvPr id="17" name="五邊形 16"/>
              <p:cNvSpPr/>
              <p:nvPr/>
            </p:nvSpPr>
            <p:spPr>
              <a:xfrm rot="10800000">
                <a:off x="1310893" y="2169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五邊形 4"/>
              <p:cNvSpPr txBox="1"/>
              <p:nvPr/>
            </p:nvSpPr>
            <p:spPr>
              <a:xfrm>
                <a:off x="1482266" y="2169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600" b="1" kern="1200" dirty="0" smtClean="0">
                    <a:solidFill>
                      <a:schemeClr val="bg1"/>
                    </a:solidFill>
                  </a:rPr>
                  <a:t>Whole-person Development</a:t>
                </a:r>
                <a:endParaRPr lang="zh-TW" altLang="en-US" sz="36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橢圓 15"/>
            <p:cNvSpPr/>
            <p:nvPr/>
          </p:nvSpPr>
          <p:spPr>
            <a:xfrm>
              <a:off x="1564957" y="332656"/>
              <a:ext cx="685492" cy="685492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72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  <a:effectLst/>
              </a:rPr>
              <a:t>Examples of Life-wide Learning Activities</a:t>
            </a:r>
            <a:endParaRPr lang="zh-HK" alt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55574"/>
            <a:ext cx="4392488" cy="480060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Cross-curricular/</a:t>
            </a:r>
          </a:p>
          <a:p>
            <a:pPr marL="82296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theme-based learning</a:t>
            </a:r>
          </a:p>
          <a:p>
            <a:r>
              <a:rPr lang="en-US" altLang="zh-TW" dirty="0" smtClean="0"/>
              <a:t>Visits</a:t>
            </a:r>
          </a:p>
          <a:p>
            <a:pPr lvl="0"/>
            <a:r>
              <a:rPr lang="en-US" altLang="zh-TW" dirty="0" smtClean="0"/>
              <a:t>Non-local learning activities</a:t>
            </a:r>
          </a:p>
          <a:p>
            <a:pPr lvl="0"/>
            <a:r>
              <a:rPr lang="en-US" altLang="zh-TW" dirty="0" smtClean="0"/>
              <a:t>Education/training camp</a:t>
            </a:r>
          </a:p>
          <a:p>
            <a:pPr lvl="0"/>
            <a:r>
              <a:rPr lang="en-US" altLang="zh-TW" dirty="0" smtClean="0"/>
              <a:t>Drama/Film appreciation</a:t>
            </a:r>
            <a:endParaRPr lang="en-US" altLang="zh-TW" dirty="0"/>
          </a:p>
          <a:p>
            <a:pPr lvl="0"/>
            <a:r>
              <a:rPr lang="en-US" altLang="zh-TW" dirty="0" smtClean="0"/>
              <a:t>Competitions</a:t>
            </a:r>
          </a:p>
          <a:p>
            <a:pPr lvl="0"/>
            <a:r>
              <a:rPr lang="en-US" altLang="zh-TW" dirty="0" smtClean="0"/>
              <a:t>Sports and arts activities</a:t>
            </a:r>
            <a:endParaRPr lang="zh-TW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91" y="1693167"/>
            <a:ext cx="3033857" cy="45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696617"/>
            <a:ext cx="7827096" cy="5085183"/>
          </a:xfrm>
        </p:spPr>
        <p:txBody>
          <a:bodyPr>
            <a:noAutofit/>
          </a:bodyPr>
          <a:lstStyle/>
          <a:p>
            <a:pPr algn="just" hangingPunct="0"/>
            <a:r>
              <a:rPr lang="en-US" altLang="zh-TW" sz="2800" dirty="0" smtClean="0">
                <a:solidFill>
                  <a:srgbClr val="0000FF"/>
                </a:solidFill>
              </a:rPr>
              <a:t>Accord higher priority to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values education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to keep pace with rapid societal changes to address news issues in the digital era</a:t>
            </a:r>
            <a:endParaRPr lang="en-US" altLang="zh-HK" sz="2800" dirty="0" smtClean="0"/>
          </a:p>
          <a:p>
            <a:pPr algn="just" hangingPunct="0"/>
            <a:r>
              <a:rPr lang="en-US" altLang="zh-TW" sz="2800" dirty="0" smtClean="0">
                <a:solidFill>
                  <a:srgbClr val="0000FF"/>
                </a:solidFill>
              </a:rPr>
              <a:t>Strengthen </a:t>
            </a:r>
            <a:r>
              <a:rPr lang="en-US" altLang="zh-TW" sz="2800" b="1" dirty="0">
                <a:solidFill>
                  <a:srgbClr val="0000FF"/>
                </a:solidFill>
              </a:rPr>
              <a:t>L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ife </a:t>
            </a:r>
            <a:r>
              <a:rPr lang="en-US" altLang="zh-TW" sz="2800" b="1" dirty="0">
                <a:solidFill>
                  <a:srgbClr val="0000FF"/>
                </a:solidFill>
              </a:rPr>
              <a:t>E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ducation </a:t>
            </a:r>
            <a:r>
              <a:rPr lang="en-US" altLang="zh-TW" sz="2800" dirty="0" smtClean="0">
                <a:solidFill>
                  <a:srgbClr val="0000FF"/>
                </a:solidFill>
              </a:rPr>
              <a:t>in particular </a:t>
            </a:r>
            <a:r>
              <a:rPr lang="en-US" altLang="zh-TW" sz="2800" dirty="0" smtClean="0"/>
              <a:t>for cultivating students’ resilience, sense of responsibility and ethical values</a:t>
            </a:r>
            <a:endParaRPr lang="en-US" altLang="zh-HK" sz="2800" dirty="0" smtClean="0"/>
          </a:p>
          <a:p>
            <a:pPr lvl="0" algn="just" hangingPunct="0">
              <a:buClr>
                <a:srgbClr val="3891A7"/>
              </a:buClr>
            </a:pPr>
            <a:r>
              <a:rPr lang="en-US" altLang="zh-TW" sz="2800" dirty="0" smtClean="0">
                <a:solidFill>
                  <a:srgbClr val="0000FF"/>
                </a:solidFill>
              </a:rPr>
              <a:t>Start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Life Planning Education </a:t>
            </a:r>
            <a:r>
              <a:rPr lang="en-US" altLang="zh-TW" sz="2800" dirty="0" smtClean="0">
                <a:solidFill>
                  <a:srgbClr val="0000FF"/>
                </a:solidFill>
              </a:rPr>
              <a:t>early at the upper primary and junior secondary levels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to help students understand their interests, work ethics and career choices</a:t>
            </a:r>
            <a:endParaRPr lang="en-US" altLang="zh-HK" sz="2800" b="1" dirty="0">
              <a:solidFill>
                <a:prstClr val="black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55776" y="332656"/>
            <a:ext cx="5328592" cy="944502"/>
            <a:chOff x="1564957" y="332656"/>
            <a:chExt cx="4866811" cy="685492"/>
          </a:xfrm>
        </p:grpSpPr>
        <p:grpSp>
          <p:nvGrpSpPr>
            <p:cNvPr id="7" name="群組 6"/>
            <p:cNvGrpSpPr/>
            <p:nvPr/>
          </p:nvGrpSpPr>
          <p:grpSpPr>
            <a:xfrm>
              <a:off x="1907704" y="332656"/>
              <a:ext cx="4524064" cy="685492"/>
              <a:chOff x="1310893" y="892286"/>
              <a:chExt cx="4524064" cy="685492"/>
            </a:xfrm>
          </p:grpSpPr>
          <p:sp>
            <p:nvSpPr>
              <p:cNvPr id="9" name="五邊形 8"/>
              <p:cNvSpPr/>
              <p:nvPr/>
            </p:nvSpPr>
            <p:spPr>
              <a:xfrm rot="10800000">
                <a:off x="1310893" y="892286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3365288"/>
                  <a:satOff val="-1730"/>
                  <a:lumOff val="-745"/>
                  <a:alphaOff val="0"/>
                </a:schemeClr>
              </a:fillRef>
              <a:effectRef idx="0">
                <a:schemeClr val="accent3">
                  <a:hueOff val="-3365288"/>
                  <a:satOff val="-1730"/>
                  <a:lumOff val="-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五邊形 4"/>
              <p:cNvSpPr txBox="1"/>
              <p:nvPr/>
            </p:nvSpPr>
            <p:spPr>
              <a:xfrm rot="21600000">
                <a:off x="1482266" y="892286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4000" b="1" dirty="0" smtClean="0">
                    <a:solidFill>
                      <a:schemeClr val="bg1"/>
                    </a:solidFill>
                  </a:rPr>
                  <a:t>Values Education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橢圓 7"/>
            <p:cNvSpPr/>
            <p:nvPr/>
          </p:nvSpPr>
          <p:spPr>
            <a:xfrm>
              <a:off x="1564957" y="332656"/>
              <a:ext cx="685492" cy="685492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3279871"/>
                <a:satOff val="-2733"/>
                <a:lumOff val="-35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72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8</a:t>
            </a:fld>
            <a:endParaRPr lang="zh-HK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43CA26D-D55D-441C-ABBE-85BDEC9081D4}"/>
              </a:ext>
            </a:extLst>
          </p:cNvPr>
          <p:cNvGrpSpPr/>
          <p:nvPr/>
        </p:nvGrpSpPr>
        <p:grpSpPr>
          <a:xfrm>
            <a:off x="2030473" y="1094120"/>
            <a:ext cx="5669052" cy="5472608"/>
            <a:chOff x="15006" y="544692"/>
            <a:chExt cx="6053957" cy="602242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15" t="5753" b="7469"/>
            <a:stretch/>
          </p:blipFill>
          <p:spPr bwMode="auto">
            <a:xfrm>
              <a:off x="15006" y="544692"/>
              <a:ext cx="6053957" cy="6022427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64BC810E-6223-4A80-8BEF-4FA3FF6823FF}"/>
                </a:ext>
              </a:extLst>
            </p:cNvPr>
            <p:cNvSpPr/>
            <p:nvPr/>
          </p:nvSpPr>
          <p:spPr>
            <a:xfrm>
              <a:off x="1875877" y="2459668"/>
              <a:ext cx="2332215" cy="21924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HK" altLang="en-US" sz="3400" b="1" dirty="0">
                  <a:solidFill>
                    <a:schemeClr val="tx1"/>
                  </a:solidFill>
                </a:rPr>
                <a:t>價值觀</a:t>
              </a:r>
              <a:r>
                <a:rPr lang="en-US" altLang="zh-HK" sz="3400" b="1" dirty="0">
                  <a:solidFill>
                    <a:schemeClr val="tx1"/>
                  </a:solidFill>
                </a:rPr>
                <a:t/>
              </a:r>
              <a:br>
                <a:rPr lang="en-US" altLang="zh-HK" sz="3400" b="1" dirty="0">
                  <a:solidFill>
                    <a:schemeClr val="tx1"/>
                  </a:solidFill>
                </a:rPr>
              </a:br>
              <a:r>
                <a:rPr lang="zh-HK" altLang="en-US" sz="3400" b="1" dirty="0">
                  <a:solidFill>
                    <a:schemeClr val="tx1"/>
                  </a:solidFill>
                </a:rPr>
                <a:t>教育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699792" y="231626"/>
            <a:ext cx="4866811" cy="829508"/>
            <a:chOff x="1564957" y="332656"/>
            <a:chExt cx="4866811" cy="685492"/>
          </a:xfrm>
        </p:grpSpPr>
        <p:grpSp>
          <p:nvGrpSpPr>
            <p:cNvPr id="9" name="群組 8"/>
            <p:cNvGrpSpPr/>
            <p:nvPr/>
          </p:nvGrpSpPr>
          <p:grpSpPr>
            <a:xfrm>
              <a:off x="1907704" y="332656"/>
              <a:ext cx="4524064" cy="685492"/>
              <a:chOff x="1310893" y="892286"/>
              <a:chExt cx="4524064" cy="685492"/>
            </a:xfrm>
          </p:grpSpPr>
          <p:sp>
            <p:nvSpPr>
              <p:cNvPr id="11" name="五邊形 10"/>
              <p:cNvSpPr/>
              <p:nvPr/>
            </p:nvSpPr>
            <p:spPr>
              <a:xfrm rot="10800000">
                <a:off x="1310893" y="892286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3365288"/>
                  <a:satOff val="-1730"/>
                  <a:lumOff val="-745"/>
                  <a:alphaOff val="0"/>
                </a:schemeClr>
              </a:fillRef>
              <a:effectRef idx="0">
                <a:schemeClr val="accent3">
                  <a:hueOff val="-3365288"/>
                  <a:satOff val="-1730"/>
                  <a:lumOff val="-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五邊形 4"/>
              <p:cNvSpPr txBox="1"/>
              <p:nvPr/>
            </p:nvSpPr>
            <p:spPr>
              <a:xfrm rot="21600000">
                <a:off x="1482266" y="892286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000" b="1" dirty="0" smtClean="0">
                    <a:solidFill>
                      <a:schemeClr val="bg1"/>
                    </a:solidFill>
                  </a:rPr>
                  <a:t>價值觀教育</a:t>
                </a:r>
                <a:endParaRPr lang="zh-TW" altLang="en-US" sz="40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橢圓 9"/>
            <p:cNvSpPr/>
            <p:nvPr/>
          </p:nvSpPr>
          <p:spPr>
            <a:xfrm>
              <a:off x="1564957" y="332656"/>
              <a:ext cx="685492" cy="685492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3279871"/>
                <a:satOff val="-2733"/>
                <a:lumOff val="-35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橢圓形圖說文字 13"/>
          <p:cNvSpPr/>
          <p:nvPr/>
        </p:nvSpPr>
        <p:spPr>
          <a:xfrm>
            <a:off x="6917934" y="1264195"/>
            <a:ext cx="1512168" cy="1008112"/>
          </a:xfrm>
          <a:prstGeom prst="wedgeEllipseCallout">
            <a:avLst>
              <a:gd name="adj1" fmla="val -70129"/>
              <a:gd name="adj2" fmla="val 339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生活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事件</a:t>
            </a:r>
            <a:endParaRPr lang="zh-HK" altLang="en-US" b="1" dirty="0"/>
          </a:p>
        </p:txBody>
      </p:sp>
      <p:sp>
        <p:nvSpPr>
          <p:cNvPr id="15" name="橢圓形圖說文字 14"/>
          <p:cNvSpPr/>
          <p:nvPr/>
        </p:nvSpPr>
        <p:spPr>
          <a:xfrm>
            <a:off x="7362466" y="4974398"/>
            <a:ext cx="1512168" cy="1008112"/>
          </a:xfrm>
          <a:prstGeom prst="wedgeEllipseCallout">
            <a:avLst>
              <a:gd name="adj1" fmla="val -79330"/>
              <a:gd name="adj2" fmla="val -144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生活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事件</a:t>
            </a:r>
            <a:endParaRPr lang="zh-HK" altLang="en-US" b="1" dirty="0"/>
          </a:p>
        </p:txBody>
      </p:sp>
      <p:sp>
        <p:nvSpPr>
          <p:cNvPr id="16" name="橢圓形圖說文字 15"/>
          <p:cNvSpPr/>
          <p:nvPr/>
        </p:nvSpPr>
        <p:spPr>
          <a:xfrm>
            <a:off x="1435608" y="1310880"/>
            <a:ext cx="1512168" cy="1008112"/>
          </a:xfrm>
          <a:prstGeom prst="wedgeEllipseCallout">
            <a:avLst>
              <a:gd name="adj1" fmla="val 69214"/>
              <a:gd name="adj2" fmla="val 437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生活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事件</a:t>
            </a:r>
            <a:endParaRPr lang="zh-HK" altLang="en-US" b="1" dirty="0"/>
          </a:p>
        </p:txBody>
      </p:sp>
      <p:sp>
        <p:nvSpPr>
          <p:cNvPr id="17" name="橢圓形圖說文字 16"/>
          <p:cNvSpPr/>
          <p:nvPr/>
        </p:nvSpPr>
        <p:spPr>
          <a:xfrm>
            <a:off x="1212608" y="5591601"/>
            <a:ext cx="1512168" cy="1008112"/>
          </a:xfrm>
          <a:prstGeom prst="wedgeEllipseCallout">
            <a:avLst>
              <a:gd name="adj1" fmla="val 63956"/>
              <a:gd name="adj2" fmla="val -548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服務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學習</a:t>
            </a:r>
            <a:endParaRPr lang="zh-HK" altLang="en-US" b="1" dirty="0"/>
          </a:p>
        </p:txBody>
      </p:sp>
      <p:sp>
        <p:nvSpPr>
          <p:cNvPr id="18" name="橢圓形圖說文字 17"/>
          <p:cNvSpPr/>
          <p:nvPr/>
        </p:nvSpPr>
        <p:spPr>
          <a:xfrm>
            <a:off x="7400503" y="2704288"/>
            <a:ext cx="1512168" cy="1008112"/>
          </a:xfrm>
          <a:prstGeom prst="wedgeEllipseCallout">
            <a:avLst>
              <a:gd name="adj1" fmla="val -57640"/>
              <a:gd name="adj2" fmla="val 408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境外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學習</a:t>
            </a:r>
            <a:endParaRPr lang="zh-HK" altLang="en-US" b="1" dirty="0"/>
          </a:p>
        </p:txBody>
      </p:sp>
      <p:sp>
        <p:nvSpPr>
          <p:cNvPr id="19" name="橢圓形圖說文字 18"/>
          <p:cNvSpPr/>
          <p:nvPr/>
        </p:nvSpPr>
        <p:spPr>
          <a:xfrm>
            <a:off x="394743" y="4185461"/>
            <a:ext cx="1512168" cy="1008112"/>
          </a:xfrm>
          <a:prstGeom prst="wedgeEllipseCallout">
            <a:avLst>
              <a:gd name="adj1" fmla="val 72501"/>
              <a:gd name="adj2" fmla="val -518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制服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團隊</a:t>
            </a:r>
            <a:endParaRPr lang="zh-HK" altLang="en-US" b="1" dirty="0"/>
          </a:p>
        </p:txBody>
      </p:sp>
      <p:sp>
        <p:nvSpPr>
          <p:cNvPr id="20" name="橢圓形圖說文字 19"/>
          <p:cNvSpPr/>
          <p:nvPr/>
        </p:nvSpPr>
        <p:spPr>
          <a:xfrm>
            <a:off x="229177" y="2438057"/>
            <a:ext cx="1677734" cy="1008112"/>
          </a:xfrm>
          <a:prstGeom prst="wedgeEllipseCallout">
            <a:avLst>
              <a:gd name="adj1" fmla="val 69570"/>
              <a:gd name="adj2" fmla="val 408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全方位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學習活動</a:t>
            </a:r>
            <a:endParaRPr lang="zh-HK" altLang="en-US" b="1" dirty="0"/>
          </a:p>
        </p:txBody>
      </p:sp>
      <p:sp>
        <p:nvSpPr>
          <p:cNvPr id="21" name="橢圓形圖說文字 20"/>
          <p:cNvSpPr/>
          <p:nvPr/>
        </p:nvSpPr>
        <p:spPr>
          <a:xfrm>
            <a:off x="840354" y="100723"/>
            <a:ext cx="1677734" cy="1008112"/>
          </a:xfrm>
          <a:prstGeom prst="wedgeEllipseCallout">
            <a:avLst>
              <a:gd name="adj1" fmla="val 157840"/>
              <a:gd name="adj2" fmla="val 1157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我的行動承諾</a:t>
            </a:r>
            <a:endParaRPr lang="zh-TW" altLang="en-US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557459" y="257371"/>
            <a:ext cx="140702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舉隅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567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0254" y="1916833"/>
            <a:ext cx="7498080" cy="460851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altLang="zh-TW" sz="2800" b="1" dirty="0" smtClean="0"/>
              <a:t>Four core subjects at the senior secondary (SS) level:</a:t>
            </a:r>
          </a:p>
          <a:p>
            <a:pPr marL="82296" indent="0" algn="just">
              <a:buNone/>
            </a:pPr>
            <a:endParaRPr lang="en-US" altLang="zh-TW" sz="2800" b="1" dirty="0"/>
          </a:p>
          <a:p>
            <a:pPr algn="just"/>
            <a:r>
              <a:rPr lang="en-US" altLang="zh-TW" sz="2800" dirty="0" smtClean="0">
                <a:solidFill>
                  <a:srgbClr val="0000FF"/>
                </a:solidFill>
              </a:rPr>
              <a:t>Keep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intact the status of the four core subjects 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algn="just"/>
            <a:r>
              <a:rPr lang="en-US" altLang="zh-TW" sz="2800" dirty="0" smtClean="0">
                <a:solidFill>
                  <a:srgbClr val="0000FF"/>
                </a:solidFill>
              </a:rPr>
              <a:t>Review the design and implementation of the curriculum and assessment </a:t>
            </a:r>
            <a:r>
              <a:rPr lang="en-US" altLang="zh-TW" sz="2800" dirty="0" smtClean="0"/>
              <a:t>and take forward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trimming and differentiation </a:t>
            </a:r>
            <a:r>
              <a:rPr lang="en-US" altLang="zh-TW" sz="2800" dirty="0" smtClean="0"/>
              <a:t>to increase curriculum flexibility and create space, hence catering for learner diversity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9B51-D951-4C2F-BD5D-15422CC89CBF}" type="slidenum">
              <a:rPr lang="zh-HK" altLang="en-US" smtClean="0"/>
              <a:t>9</a:t>
            </a:fld>
            <a:endParaRPr lang="zh-HK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011267" y="439948"/>
            <a:ext cx="8028384" cy="1220431"/>
            <a:chOff x="1276925" y="323388"/>
            <a:chExt cx="6319411" cy="685493"/>
          </a:xfrm>
        </p:grpSpPr>
        <p:grpSp>
          <p:nvGrpSpPr>
            <p:cNvPr id="13" name="群組 12"/>
            <p:cNvGrpSpPr/>
            <p:nvPr/>
          </p:nvGrpSpPr>
          <p:grpSpPr>
            <a:xfrm>
              <a:off x="1619672" y="323388"/>
              <a:ext cx="5976664" cy="685493"/>
              <a:chOff x="1310893" y="1782402"/>
              <a:chExt cx="4524064" cy="685493"/>
            </a:xfrm>
          </p:grpSpPr>
          <p:sp>
            <p:nvSpPr>
              <p:cNvPr id="15" name="五邊形 14"/>
              <p:cNvSpPr/>
              <p:nvPr/>
            </p:nvSpPr>
            <p:spPr>
              <a:xfrm rot="10800000">
                <a:off x="1310893" y="1782403"/>
                <a:ext cx="4524064" cy="68549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6730576"/>
                  <a:satOff val="-3461"/>
                  <a:lumOff val="-1490"/>
                  <a:alphaOff val="0"/>
                </a:schemeClr>
              </a:fillRef>
              <a:effectRef idx="0">
                <a:schemeClr val="accent3">
                  <a:hueOff val="-6730576"/>
                  <a:satOff val="-3461"/>
                  <a:lumOff val="-14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五邊形 4"/>
              <p:cNvSpPr txBox="1"/>
              <p:nvPr/>
            </p:nvSpPr>
            <p:spPr>
              <a:xfrm>
                <a:off x="1396579" y="1782402"/>
                <a:ext cx="4352691" cy="68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2283" tIns="91440" rIns="170688" bIns="91440" numCol="1" spcCol="1270" anchor="ctr" anchorCtr="0">
                <a:noAutofit/>
              </a:bodyPr>
              <a:lstStyle/>
              <a:p>
                <a:pPr algn="ctr" defTabSz="1066800">
                  <a:lnSpc>
                    <a:spcPts val="3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b="1" dirty="0">
                    <a:solidFill>
                      <a:schemeClr val="bg1"/>
                    </a:solidFill>
                  </a:rPr>
                  <a:t>Creating Space </a:t>
                </a:r>
                <a:r>
                  <a:rPr lang="en-US" altLang="zh-TW" sz="3200" b="1" dirty="0" smtClean="0">
                    <a:solidFill>
                      <a:schemeClr val="bg1"/>
                    </a:solidFill>
                  </a:rPr>
                  <a:t>&amp; </a:t>
                </a:r>
                <a:endParaRPr lang="en-US" altLang="zh-TW" sz="3200" b="1" dirty="0">
                  <a:solidFill>
                    <a:schemeClr val="bg1"/>
                  </a:solidFill>
                </a:endParaRPr>
              </a:p>
              <a:p>
                <a:pPr algn="ctr" defTabSz="1066800">
                  <a:lnSpc>
                    <a:spcPts val="3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b="1" dirty="0">
                    <a:solidFill>
                      <a:schemeClr val="bg1"/>
                    </a:solidFill>
                  </a:rPr>
                  <a:t>Catering for Learner Diversity</a:t>
                </a:r>
                <a:endParaRPr lang="zh-TW" altLang="en-US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橢圓 13"/>
            <p:cNvSpPr/>
            <p:nvPr/>
          </p:nvSpPr>
          <p:spPr>
            <a:xfrm>
              <a:off x="1276925" y="323389"/>
              <a:ext cx="685492" cy="68549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6559741"/>
                <a:satOff val="-5466"/>
                <a:lumOff val="-71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974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  <a:ln>
          <a:solidFill>
            <a:srgbClr val="FF0000"/>
          </a:solidFill>
        </a:ln>
      </a:spPr>
      <a:bodyPr wrap="square" rtlCol="0">
        <a:spAutoFit/>
      </a:bodyPr>
      <a:lstStyle>
        <a:defPPr algn="ctr">
          <a:defRPr sz="2000" dirty="0" smtClean="0">
            <a:solidFill>
              <a:srgbClr val="000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1546</Words>
  <Application>Microsoft Office PowerPoint</Application>
  <PresentationFormat>On-screen Show (4:3)</PresentationFormat>
  <Paragraphs>203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华文中宋</vt:lpstr>
      <vt:lpstr>微軟正黑體</vt:lpstr>
      <vt:lpstr>新細明體</vt:lpstr>
      <vt:lpstr>Arial</vt:lpstr>
      <vt:lpstr>Calibri</vt:lpstr>
      <vt:lpstr>Candara</vt:lpstr>
      <vt:lpstr>Gill Sans MT</vt:lpstr>
      <vt:lpstr>Verdana</vt:lpstr>
      <vt:lpstr>Wingdings</vt:lpstr>
      <vt:lpstr>Wingdings 2</vt:lpstr>
      <vt:lpstr>夏至</vt:lpstr>
      <vt:lpstr>Task Force on Review of School Curriculum  Initial Recommendations</vt:lpstr>
      <vt:lpstr>Main Scope of Work </vt:lpstr>
      <vt:lpstr>Progress Report</vt:lpstr>
      <vt:lpstr>Initial Recommendations </vt:lpstr>
      <vt:lpstr>PowerPoint Presentation</vt:lpstr>
      <vt:lpstr>Examples of Life-wide Learning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Promoting STEM education: Objectives </vt:lpstr>
      <vt:lpstr>Promoting STEM Education: Objectives</vt:lpstr>
      <vt:lpstr>PowerPoint Presentation</vt:lpstr>
      <vt:lpstr>Concluding Remarks</vt:lpstr>
      <vt:lpstr>Concluding Remarks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Meeting of Task Force on Review of School Curriculum</dc:title>
  <dc:creator>LEUNG, Pak-wai Ashley</dc:creator>
  <cp:lastModifiedBy>Poon Siu Chi Frederick</cp:lastModifiedBy>
  <cp:revision>738</cp:revision>
  <cp:lastPrinted>2019-03-18T03:42:36Z</cp:lastPrinted>
  <dcterms:created xsi:type="dcterms:W3CDTF">2018-01-19T06:23:01Z</dcterms:created>
  <dcterms:modified xsi:type="dcterms:W3CDTF">2020-01-07T00:17:29Z</dcterms:modified>
</cp:coreProperties>
</file>